
<file path=[Content_Types].xml><?xml version="1.0" encoding="utf-8"?>
<Types xmlns="http://schemas.openxmlformats.org/package/2006/content-types">
  <Default Extension="bin" ContentType="application/vnd.openxmlformats-officedocument.oleObject"/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76" r:id="rId1"/>
  </p:sldMasterIdLst>
  <p:notesMasterIdLst>
    <p:notesMasterId r:id="rId49"/>
  </p:notesMasterIdLst>
  <p:sldIdLst>
    <p:sldId id="256" r:id="rId2"/>
    <p:sldId id="257" r:id="rId3"/>
    <p:sldId id="269" r:id="rId4"/>
    <p:sldId id="270" r:id="rId5"/>
    <p:sldId id="303" r:id="rId6"/>
    <p:sldId id="258" r:id="rId7"/>
    <p:sldId id="304" r:id="rId8"/>
    <p:sldId id="305" r:id="rId9"/>
    <p:sldId id="306" r:id="rId10"/>
    <p:sldId id="307" r:id="rId11"/>
    <p:sldId id="271" r:id="rId12"/>
    <p:sldId id="308" r:id="rId13"/>
    <p:sldId id="272" r:id="rId14"/>
    <p:sldId id="273" r:id="rId15"/>
    <p:sldId id="274" r:id="rId16"/>
    <p:sldId id="276" r:id="rId17"/>
    <p:sldId id="277" r:id="rId18"/>
    <p:sldId id="278" r:id="rId19"/>
    <p:sldId id="309" r:id="rId20"/>
    <p:sldId id="310" r:id="rId21"/>
    <p:sldId id="275" r:id="rId22"/>
    <p:sldId id="279" r:id="rId23"/>
    <p:sldId id="280" r:id="rId24"/>
    <p:sldId id="281" r:id="rId25"/>
    <p:sldId id="282" r:id="rId26"/>
    <p:sldId id="289" r:id="rId27"/>
    <p:sldId id="283" r:id="rId28"/>
    <p:sldId id="284" r:id="rId29"/>
    <p:sldId id="286" r:id="rId30"/>
    <p:sldId id="287" r:id="rId31"/>
    <p:sldId id="291" r:id="rId32"/>
    <p:sldId id="288" r:id="rId33"/>
    <p:sldId id="265" r:id="rId34"/>
    <p:sldId id="266" r:id="rId35"/>
    <p:sldId id="267" r:id="rId36"/>
    <p:sldId id="268" r:id="rId37"/>
    <p:sldId id="295" r:id="rId38"/>
    <p:sldId id="311" r:id="rId39"/>
    <p:sldId id="294" r:id="rId40"/>
    <p:sldId id="292" r:id="rId41"/>
    <p:sldId id="312" r:id="rId42"/>
    <p:sldId id="314" r:id="rId43"/>
    <p:sldId id="315" r:id="rId44"/>
    <p:sldId id="316" r:id="rId45"/>
    <p:sldId id="317" r:id="rId46"/>
    <p:sldId id="318" r:id="rId47"/>
    <p:sldId id="319" r:id="rId4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Rg st="1" end="47"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1470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EF1BD3-8416-47F9-8ABD-75643FEA9DA0}" type="datetimeFigureOut">
              <a:rPr lang="en-US" smtClean="0"/>
              <a:pPr/>
              <a:t>3/9/2020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19A4D40-2EA7-459C-9C69-B84ADAAF611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71563" y="560388"/>
            <a:ext cx="4805362" cy="3603625"/>
          </a:xfrm>
          <a:ln/>
        </p:spPr>
      </p:sp>
      <p:sp>
        <p:nvSpPr>
          <p:cNvPr id="1413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74700" y="4300538"/>
            <a:ext cx="5408613" cy="4149725"/>
          </a:xfrm>
          <a:noFill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363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4387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5411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6435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7459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ounded Rectangle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20" name="Subtitle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19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C7CE48-CD5E-4E7D-A016-D2D54962E4BF}" type="datetime1">
              <a:rPr lang="en-US" smtClean="0"/>
              <a:t>3/9/2020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A63305-6B3C-4A16-914F-F676B8DC6FB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D54F8-45DF-4F0B-B1F1-157FE8DCA546}" type="datetime1">
              <a:rPr lang="en-US" smtClean="0"/>
              <a:t>3/9/2020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A63305-6B3C-4A16-914F-F676B8DC6FB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77341F-1389-4FFF-B9BD-0EBF87EC1D0B}" type="datetime1">
              <a:rPr lang="en-US" smtClean="0"/>
              <a:t>3/9/2020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A63305-6B3C-4A16-914F-F676B8DC6FB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E86786-1ECE-4E36-80E7-E20B4E0CC098}" type="datetime1">
              <a:rPr lang="en-US" smtClean="0"/>
              <a:t>3/9/2020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A63305-6B3C-4A16-914F-F676B8DC6FB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ounded Rectangle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A501CF-B319-4FCE-B89E-CC91F80FCBBD}" type="datetime1">
              <a:rPr lang="en-US" smtClean="0"/>
              <a:t>3/9/2020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A63305-6B3C-4A16-914F-F676B8DC6FB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D8523D-67B6-4ABA-94B4-3EE52F6BBF3D}" type="datetime1">
              <a:rPr lang="en-US" smtClean="0"/>
              <a:t>3/9/2020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A63305-6B3C-4A16-914F-F676B8DC6FB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BD322B-BF95-4CBD-9F94-9534CEC24E61}" type="datetime1">
              <a:rPr lang="en-US" smtClean="0"/>
              <a:t>3/9/2020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A63305-6B3C-4A16-914F-F676B8DC6FB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E7899E-8EED-4D9F-8556-5D3802658379}" type="datetime1">
              <a:rPr lang="en-US" smtClean="0"/>
              <a:t>3/9/2020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A63305-6B3C-4A16-914F-F676B8DC6FB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0F8033-7FD4-46E6-8289-312696387BCB}" type="datetime1">
              <a:rPr lang="en-US" smtClean="0"/>
              <a:t>3/9/2020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A63305-6B3C-4A16-914F-F676B8DC6FB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0A785F-451F-406F-A69E-F92C3FB2EF00}" type="datetime1">
              <a:rPr lang="en-US" smtClean="0"/>
              <a:t>3/9/2020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A63305-6B3C-4A16-914F-F676B8DC6FB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ound Single Corner Rectangle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46CDBE-3357-490B-8DAE-7355D6D9E086}" type="datetime1">
              <a:rPr lang="en-US" smtClean="0"/>
              <a:t>3/9/2020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A63305-6B3C-4A16-914F-F676B8DC6FB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/>
              <a:t>Click icon to add picture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ounded Rectangle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Title Placeholder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57150A36-5568-4C21-8D8F-917F725AE2FA}" type="datetime1">
              <a:rPr lang="en-US" smtClean="0"/>
              <a:t>3/9/2020</a:t>
            </a:fld>
            <a:endParaRPr lang="en-US"/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77A63305-6B3C-4A16-914F-F676B8DC6FB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77" r:id="rId1"/>
    <p:sldLayoutId id="2147483878" r:id="rId2"/>
    <p:sldLayoutId id="2147483879" r:id="rId3"/>
    <p:sldLayoutId id="2147483880" r:id="rId4"/>
    <p:sldLayoutId id="2147483881" r:id="rId5"/>
    <p:sldLayoutId id="2147483882" r:id="rId6"/>
    <p:sldLayoutId id="2147483883" r:id="rId7"/>
    <p:sldLayoutId id="2147483884" r:id="rId8"/>
    <p:sldLayoutId id="2147483885" r:id="rId9"/>
    <p:sldLayoutId id="2147483886" r:id="rId10"/>
    <p:sldLayoutId id="2147483887" r:id="rId11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w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5.wmf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42.png"/><Relationship Id="rId5" Type="http://schemas.openxmlformats.org/officeDocument/2006/relationships/oleObject" Target="../embeddings/oleObject5.bin"/><Relationship Id="rId4" Type="http://schemas.openxmlformats.org/officeDocument/2006/relationships/image" Target="../media/image44.jpe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0.jpeg"/><Relationship Id="rId5" Type="http://schemas.openxmlformats.org/officeDocument/2006/relationships/image" Target="../media/image49.wmf"/><Relationship Id="rId4" Type="http://schemas.openxmlformats.org/officeDocument/2006/relationships/image" Target="../media/image48.wmf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5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oleObject" Target="../embeddings/oleObject2.bin"/><Relationship Id="rId7" Type="http://schemas.openxmlformats.org/officeDocument/2006/relationships/image" Target="../media/image13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2.png"/><Relationship Id="rId5" Type="http://schemas.openxmlformats.org/officeDocument/2006/relationships/oleObject" Target="../embeddings/oleObject3.bin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714357"/>
            <a:ext cx="7772400" cy="1785949"/>
          </a:xfrm>
        </p:spPr>
        <p:txBody>
          <a:bodyPr>
            <a:normAutofit/>
          </a:bodyPr>
          <a:lstStyle/>
          <a:p>
            <a:r>
              <a:rPr lang="sr-Cyrl-CS" sz="4000" dirty="0">
                <a:solidFill>
                  <a:srgbClr val="0070C0"/>
                </a:solidFill>
                <a:effectLst/>
                <a:latin typeface="Times New Roman" pitchFamily="18" charset="0"/>
                <a:cs typeface="Times New Roman" pitchFamily="18" charset="0"/>
              </a:rPr>
              <a:t>Фармацеутска технологија 2</a:t>
            </a:r>
            <a:endParaRPr lang="en-US" sz="4000" dirty="0">
              <a:solidFill>
                <a:srgbClr val="0070C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929065"/>
            <a:ext cx="7772400" cy="882245"/>
          </a:xfrm>
        </p:spPr>
        <p:txBody>
          <a:bodyPr/>
          <a:lstStyle/>
          <a:p>
            <a:r>
              <a:rPr lang="sr-Cyrl-RS" dirty="0"/>
              <a:t>проф</a:t>
            </a:r>
            <a:r>
              <a:rPr lang="sr-Cyrl-CS" dirty="0"/>
              <a:t>.др Марина Томовић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3E8F519-F12A-4527-A1AB-D4BD9C133E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A63305-6B3C-4A16-914F-F676B8DC6FB1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459432"/>
            <a:ext cx="10466388" cy="7808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DF7699D-1599-42D0-A069-8DC1C7DECC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A63305-6B3C-4A16-914F-F676B8DC6FB1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428603"/>
            <a:ext cx="8229600" cy="57204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sr-Cyrl-CS" sz="24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Малнутриција-потхрањеност</a:t>
            </a:r>
          </a:p>
          <a:p>
            <a:pPr algn="ctr">
              <a:buNone/>
            </a:pPr>
            <a:endParaRPr lang="sr-Cyrl-CS" sz="24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Сваки живи организам има одређени биохемијски састав који представља равнотежу између унете хране, излучених супстанци и ослобођене енергије. 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Ова равнотежа се може пореметити смањивањем или изостанком било које од ових три</a:t>
            </a:r>
            <a:r>
              <a:rPr lang="ru-RU" sz="2400" dirty="0"/>
              <a:t>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компоненти.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6" descr="Untitled-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8835" y="3628101"/>
            <a:ext cx="2546350" cy="264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7346" name="AutoShape 2" descr="Image result for pothranjenost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7348" name="AutoShape 4" descr="Image result for pothranjenost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57350" name="Picture 6" descr="Image result for pothranjenost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47864" y="3212976"/>
            <a:ext cx="5112568" cy="3096344"/>
          </a:xfrm>
          <a:prstGeom prst="rect">
            <a:avLst/>
          </a:prstGeom>
          <a:noFill/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964AD56-0AA5-4878-8EC8-B1507A4AA0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A63305-6B3C-4A16-914F-F676B8DC6FB1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476672"/>
            <a:ext cx="9144000" cy="3528392"/>
          </a:xfrm>
        </p:spPr>
        <p:txBody>
          <a:bodyPr>
            <a:normAutofit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Исхрана која садржи </a:t>
            </a:r>
            <a:r>
              <a:rPr lang="ru-RU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50% угљених хидрата, </a:t>
            </a:r>
            <a:r>
              <a:rPr lang="ru-RU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30% масти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20% беланчевина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задовољава потребе здравог организма. 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Прогресивно смањење телесне масе - недовољна или неправилна исхрана, неадекватно искоришћавање или повећани утрошак хранљивих материја (већи утрошак енергије)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2339752" y="3212976"/>
          <a:ext cx="5976937" cy="3167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552" name="Slide" r:id="rId3" imgW="4572000" imgH="3429000" progId="PowerPoint.Slide.8">
                  <p:embed/>
                </p:oleObj>
              </mc:Choice>
              <mc:Fallback>
                <p:oleObj name="Slide" r:id="rId3" imgW="4572000" imgH="3429000" progId="PowerPoint.Slide.8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39752" y="3212976"/>
                        <a:ext cx="5976937" cy="31670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541D50D-365E-487B-A589-EC6A49E6E4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A63305-6B3C-4A16-914F-F676B8DC6FB1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23528" y="357166"/>
            <a:ext cx="8568952" cy="609617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4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Метаболичке промене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које настају због гладовања су:</a:t>
            </a:r>
          </a:p>
          <a:p>
            <a:pPr>
              <a:buClr>
                <a:srgbClr val="0070C0"/>
              </a:buClr>
              <a:buFont typeface="Wingdings" pitchFamily="2" charset="2"/>
              <a:buChar char="Ø"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Смањења отпорности организма према инфекцијама</a:t>
            </a:r>
          </a:p>
          <a:p>
            <a:pPr>
              <a:buClr>
                <a:srgbClr val="0070C0"/>
              </a:buClr>
              <a:buFont typeface="Wingdings" pitchFamily="2" charset="2"/>
              <a:buChar char="Ø"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Појава едема</a:t>
            </a:r>
          </a:p>
          <a:p>
            <a:pPr>
              <a:buClr>
                <a:srgbClr val="0070C0"/>
              </a:buClr>
              <a:buFont typeface="Wingdings" pitchFamily="2" charset="2"/>
              <a:buChar char="Ø"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Успорено зарастање рана,</a:t>
            </a:r>
          </a:p>
          <a:p>
            <a:pPr>
              <a:buClr>
                <a:srgbClr val="0070C0"/>
              </a:buClr>
              <a:buFont typeface="Wingdings" pitchFamily="2" charset="2"/>
              <a:buChar char="Ø"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Успорена покретљивост црева, </a:t>
            </a:r>
          </a:p>
          <a:p>
            <a:pPr>
              <a:buClr>
                <a:srgbClr val="0070C0"/>
              </a:buClr>
              <a:buFont typeface="Wingdings" pitchFamily="2" charset="2"/>
              <a:buChar char="Ø"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Тремор  </a:t>
            </a:r>
          </a:p>
          <a:p>
            <a:pPr>
              <a:buClr>
                <a:srgbClr val="0070C0"/>
              </a:buClr>
              <a:buFont typeface="Wingdings" pitchFamily="2" charset="2"/>
              <a:buChar char="Ø"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Слабљење виталних функција. </a:t>
            </a:r>
          </a:p>
          <a:p>
            <a:pPr>
              <a:buNone/>
            </a:pP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>
              <a:buClr>
                <a:srgbClr val="0070C0"/>
              </a:buClr>
              <a:buNone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Дефицит се надокнађује уносом хране</a:t>
            </a:r>
          </a:p>
          <a:p>
            <a:pPr>
              <a:buClr>
                <a:srgbClr val="0070C0"/>
              </a:buClr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Оралним путем при чему је исхрана прилагођена стању и потребама </a:t>
            </a:r>
            <a:r>
              <a:rPr lang="sr-Cyrl-RS" sz="24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ацијента</a:t>
            </a:r>
          </a:p>
          <a:p>
            <a:pPr>
              <a:buClr>
                <a:srgbClr val="0070C0"/>
              </a:buClr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Ентерално</a:t>
            </a:r>
          </a:p>
          <a:p>
            <a:pPr>
              <a:buClr>
                <a:srgbClr val="0070C0"/>
              </a:buClr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Парентерално.  </a:t>
            </a:r>
          </a:p>
        </p:txBody>
      </p:sp>
      <p:pic>
        <p:nvPicPr>
          <p:cNvPr id="3" name="Picture 2" descr="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6084168" y="1196752"/>
            <a:ext cx="2520280" cy="2808064"/>
          </a:xfrm>
          <a:prstGeom prst="rect">
            <a:avLst/>
          </a:prstGeom>
          <a:noFill/>
          <a:ln w="57150">
            <a:solidFill>
              <a:srgbClr val="003300"/>
            </a:solidFill>
          </a:ln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BD06616-0143-485C-B207-DDD1BE674C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A63305-6B3C-4A16-914F-F676B8DC6FB1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357166"/>
            <a:ext cx="8229600" cy="5720400"/>
          </a:xfrm>
        </p:spPr>
        <p:txBody>
          <a:bodyPr/>
          <a:lstStyle/>
          <a:p>
            <a:pPr>
              <a:buNone/>
            </a:pPr>
            <a:r>
              <a:rPr lang="sr-Cyrl-CS" sz="32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Циљеви клиничке исхране:</a:t>
            </a:r>
          </a:p>
          <a:p>
            <a:pPr marL="566928" indent="-457200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лечење и превенција потхрањености </a:t>
            </a:r>
          </a:p>
          <a:p>
            <a:pPr marL="566928" indent="-457200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примена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надокнада неопходних хранљивих</a:t>
            </a:r>
          </a:p>
          <a:p>
            <a:pPr>
              <a:buNone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материја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endParaRPr lang="en-US" dirty="0"/>
          </a:p>
        </p:txBody>
      </p:sp>
      <p:pic>
        <p:nvPicPr>
          <p:cNvPr id="106498" name="Picture 2" descr="Image result for pothranjenos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3728" y="2060848"/>
            <a:ext cx="6000750" cy="3467100"/>
          </a:xfrm>
          <a:prstGeom prst="rect">
            <a:avLst/>
          </a:prstGeom>
          <a:noFill/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78A2F01-F350-4048-945A-B881A1B9FF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A63305-6B3C-4A16-914F-F676B8DC6FB1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285728"/>
            <a:ext cx="8229600" cy="57204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Процена нутритивног статуса:</a:t>
            </a:r>
            <a:endParaRPr lang="sr-Cyrl-CS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клиничка и дијететска анамнеза 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физички изглед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антропометријска мерења 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биохемијски тестови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имунолошки тестови</a:t>
            </a:r>
          </a:p>
          <a:p>
            <a:pPr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        </a:t>
            </a:r>
          </a:p>
          <a:p>
            <a:pPr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Прогностички нутритивни индекс (ПНИ</a:t>
            </a:r>
            <a:r>
              <a:rPr lang="ru-RU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). </a:t>
            </a: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ПНИ &lt; 40%               ризик је мали,</a:t>
            </a: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ПНИ = 40-49%          ризик је средњи </a:t>
            </a: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ПНИ &gt; 50%               ризик је велики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DA751EB-968C-4E1B-B9C3-31B4FA4C5C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A63305-6B3C-4A16-914F-F676B8DC6FB1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51520" y="214290"/>
            <a:ext cx="8435280" cy="645507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sr-Cyrl-CS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Ентерална исхрана</a:t>
            </a:r>
            <a:endParaRPr lang="sr-Cyrl-CS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sr-Cyrl-CS" b="1" i="1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sr-Cyrl-CS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Индикована:</a:t>
            </a:r>
            <a:r>
              <a:rPr lang="sr-Cyrl-CS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dirty="0">
                <a:latin typeface="Times New Roman" pitchFamily="18" charset="0"/>
                <a:cs typeface="Times New Roman" pitchFamily="18" charset="0"/>
              </a:rPr>
              <a:t>када је функција дигестивног тракта очувана, а орално уношење хране је из било ког разлога онемогућено. </a:t>
            </a:r>
          </a:p>
          <a:p>
            <a:pPr>
              <a:buNone/>
            </a:pPr>
            <a:endParaRPr lang="sr-Cyrl-CS" dirty="0">
              <a:latin typeface="Times New Roman" pitchFamily="18" charset="0"/>
              <a:cs typeface="Times New Roman" pitchFamily="18" charset="0"/>
            </a:endParaRPr>
          </a:p>
          <a:p>
            <a:r>
              <a:rPr lang="sr-Cyrl-CS" dirty="0">
                <a:latin typeface="Times New Roman" pitchFamily="18" charset="0"/>
                <a:cs typeface="Times New Roman" pitchFamily="18" charset="0"/>
              </a:rPr>
              <a:t>неуролошка обољења (обољења ЦНС-а, демиелизација, депресивна стања...), </a:t>
            </a:r>
          </a:p>
          <a:p>
            <a:r>
              <a:rPr lang="sr-Cyrl-CS" dirty="0">
                <a:latin typeface="Times New Roman" pitchFamily="18" charset="0"/>
                <a:cs typeface="Times New Roman" pitchFamily="18" charset="0"/>
              </a:rPr>
              <a:t>обољења орофаринкса и </a:t>
            </a:r>
          </a:p>
          <a:p>
            <a:r>
              <a:rPr lang="sr-Cyrl-CS" dirty="0">
                <a:latin typeface="Times New Roman" pitchFamily="18" charset="0"/>
                <a:cs typeface="Times New Roman" pitchFamily="18" charset="0"/>
              </a:rPr>
              <a:t>езофагеална обољења, </a:t>
            </a:r>
          </a:p>
          <a:p>
            <a:r>
              <a:rPr lang="sr-Cyrl-CS" dirty="0">
                <a:latin typeface="Times New Roman" pitchFamily="18" charset="0"/>
                <a:cs typeface="Times New Roman" pitchFamily="18" charset="0"/>
              </a:rPr>
              <a:t>инфламације, </a:t>
            </a:r>
          </a:p>
          <a:p>
            <a:r>
              <a:rPr lang="sr-Cyrl-CS" dirty="0">
                <a:latin typeface="Times New Roman" pitchFamily="18" charset="0"/>
                <a:cs typeface="Times New Roman" pitchFamily="18" charset="0"/>
              </a:rPr>
              <a:t>трауме, </a:t>
            </a:r>
          </a:p>
          <a:p>
            <a:r>
              <a:rPr lang="sr-Cyrl-CS" dirty="0">
                <a:latin typeface="Times New Roman" pitchFamily="18" charset="0"/>
                <a:cs typeface="Times New Roman" pitchFamily="18" charset="0"/>
              </a:rPr>
              <a:t>опекотине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25E2A54-20DB-461D-99C0-E413953AF3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A63305-6B3C-4A16-914F-F676B8DC6FB1}" type="slidenum">
              <a:rPr lang="en-US" smtClean="0"/>
              <a:pPr/>
              <a:t>16</a:t>
            </a:fld>
            <a:endParaRPr lang="en-US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285728"/>
            <a:ext cx="8229600" cy="56052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sr-Cyrl-CS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Не препоручује се код</a:t>
            </a:r>
            <a:r>
              <a:rPr lang="sr-Cyrl-CS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r>
              <a:rPr lang="sr-Cyrl-CS" dirty="0">
                <a:latin typeface="Times New Roman" pitchFamily="18" charset="0"/>
                <a:cs typeface="Times New Roman" pitchFamily="18" charset="0"/>
              </a:rPr>
              <a:t>повраћања, </a:t>
            </a:r>
          </a:p>
          <a:p>
            <a:r>
              <a:rPr lang="sr-Cyrl-CS" dirty="0">
                <a:latin typeface="Times New Roman" pitchFamily="18" charset="0"/>
                <a:cs typeface="Times New Roman" pitchFamily="18" charset="0"/>
              </a:rPr>
              <a:t>интестинална опструкција црева </a:t>
            </a:r>
          </a:p>
          <a:p>
            <a:r>
              <a:rPr lang="sr-Cyrl-CS" dirty="0">
                <a:latin typeface="Times New Roman" pitchFamily="18" charset="0"/>
                <a:cs typeface="Times New Roman" pitchFamily="18" charset="0"/>
              </a:rPr>
              <a:t> крварења из дигстивног тракта</a:t>
            </a:r>
          </a:p>
          <a:p>
            <a:r>
              <a:rPr lang="sr-Cyrl-CS" dirty="0">
                <a:latin typeface="Times New Roman" pitchFamily="18" charset="0"/>
                <a:cs typeface="Times New Roman" pitchFamily="18" charset="0"/>
              </a:rPr>
              <a:t>инфламаторна обољења црева</a:t>
            </a:r>
          </a:p>
          <a:p>
            <a:endParaRPr lang="sr-Cyrl-CS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sr-Cyrl-CS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Нежељени ефекти:</a:t>
            </a:r>
          </a:p>
          <a:p>
            <a:r>
              <a:rPr lang="sr-Cyrl-CS" dirty="0">
                <a:latin typeface="Times New Roman" pitchFamily="18" charset="0"/>
                <a:cs typeface="Times New Roman" pitchFamily="18" charset="0"/>
              </a:rPr>
              <a:t>Механички</a:t>
            </a:r>
          </a:p>
          <a:p>
            <a:r>
              <a:rPr lang="sr-Cyrl-CS" dirty="0">
                <a:latin typeface="Times New Roman" pitchFamily="18" charset="0"/>
                <a:cs typeface="Times New Roman" pitchFamily="18" charset="0"/>
              </a:rPr>
              <a:t>Гастроинтестинални </a:t>
            </a:r>
          </a:p>
          <a:p>
            <a:r>
              <a:rPr lang="sr-Cyrl-CS" dirty="0">
                <a:latin typeface="Times New Roman" pitchFamily="18" charset="0"/>
                <a:cs typeface="Times New Roman" pitchFamily="18" charset="0"/>
              </a:rPr>
              <a:t>Метаболички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4" descr="15 PREPRAVLJEN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6012160" y="908720"/>
            <a:ext cx="2374900" cy="4471987"/>
          </a:xfrm>
          <a:prstGeom prst="rect">
            <a:avLst/>
          </a:prstGeom>
          <a:effectLst>
            <a:outerShdw dist="35921" dir="2700000" algn="ctr" rotWithShape="0">
              <a:srgbClr val="808080"/>
            </a:outerShdw>
          </a:effectLst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AB3A692-ED53-4CD5-92BD-B7CA18D609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A63305-6B3C-4A16-914F-F676B8DC6FB1}" type="slidenum">
              <a:rPr lang="en-US" smtClean="0"/>
              <a:pPr/>
              <a:t>17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428602"/>
            <a:ext cx="8229600" cy="6096741"/>
          </a:xfrm>
        </p:spPr>
        <p:txBody>
          <a:bodyPr>
            <a:normAutofit/>
          </a:bodyPr>
          <a:lstStyle/>
          <a:p>
            <a:pPr>
              <a:buNone/>
            </a:pPr>
            <a:endParaRPr lang="sr-Cyrl-CS" sz="24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sr-Cyrl-CS" dirty="0">
                <a:latin typeface="Times New Roman" pitchFamily="18" charset="0"/>
                <a:cs typeface="Times New Roman" pitchFamily="18" charset="0"/>
              </a:rPr>
              <a:t>Код ентеалне исхране </a:t>
            </a:r>
            <a:r>
              <a:rPr lang="sr-Cyrl-CS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најважније</a:t>
            </a:r>
            <a:r>
              <a:rPr lang="sr-Cyrl-CS" dirty="0">
                <a:latin typeface="Times New Roman" pitchFamily="18" charset="0"/>
                <a:cs typeface="Times New Roman" pitchFamily="18" charset="0"/>
              </a:rPr>
              <a:t> је уношење довољне количине хипертоничних раствора </a:t>
            </a:r>
            <a:r>
              <a:rPr lang="sr-Cyrl-CS" u="sng" dirty="0">
                <a:latin typeface="Times New Roman" pitchFamily="18" charset="0"/>
                <a:cs typeface="Times New Roman" pitchFamily="18" charset="0"/>
              </a:rPr>
              <a:t>угљених хидрата</a:t>
            </a:r>
            <a:r>
              <a:rPr lang="sr-Cyrl-CS" dirty="0">
                <a:latin typeface="Times New Roman" pitchFamily="18" charset="0"/>
                <a:cs typeface="Times New Roman" pitchFamily="18" charset="0"/>
              </a:rPr>
              <a:t>,  најчешће је реч о </a:t>
            </a:r>
            <a:r>
              <a:rPr lang="sr-Cyrl-CS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малтози</a:t>
            </a:r>
            <a:r>
              <a:rPr lang="sr-Cyrl-CS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sr-Cyrl-CS" u="sng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sr-Cyrl-CS" u="sng" dirty="0">
                <a:latin typeface="Times New Roman" pitchFamily="18" charset="0"/>
                <a:cs typeface="Times New Roman" pitchFamily="18" charset="0"/>
              </a:rPr>
              <a:t>Беланчевине</a:t>
            </a:r>
            <a:r>
              <a:rPr lang="sr-Cyrl-CS" dirty="0">
                <a:latin typeface="Times New Roman" pitchFamily="18" charset="0"/>
                <a:cs typeface="Times New Roman" pitchFamily="18" charset="0"/>
              </a:rPr>
              <a:t> се уносе у виду </a:t>
            </a:r>
            <a:r>
              <a:rPr lang="sr-Cyrl-CS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пептида</a:t>
            </a:r>
            <a:r>
              <a:rPr lang="sr-Cyrl-CS" dirty="0">
                <a:latin typeface="Times New Roman" pitchFamily="18" charset="0"/>
                <a:cs typeface="Times New Roman" pitchFamily="18" charset="0"/>
              </a:rPr>
              <a:t> или </a:t>
            </a:r>
            <a:r>
              <a:rPr lang="sr-Cyrl-CS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протеина</a:t>
            </a:r>
            <a:r>
              <a:rPr lang="sr-Cyrl-CS" dirty="0">
                <a:latin typeface="Times New Roman" pitchFamily="18" charset="0"/>
                <a:cs typeface="Times New Roman" pitchFamily="18" charset="0"/>
              </a:rPr>
              <a:t>, </a:t>
            </a:r>
          </a:p>
          <a:p>
            <a:pPr algn="just"/>
            <a:endParaRPr lang="sr-Cyrl-CS" u="sng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sr-Cyrl-CS" u="sng" dirty="0">
                <a:latin typeface="Times New Roman" pitchFamily="18" charset="0"/>
                <a:cs typeface="Times New Roman" pitchFamily="18" charset="0"/>
              </a:rPr>
              <a:t>Масти</a:t>
            </a:r>
            <a:r>
              <a:rPr lang="sr-Cyrl-CS" dirty="0">
                <a:latin typeface="Times New Roman" pitchFamily="18" charset="0"/>
                <a:cs typeface="Times New Roman" pitchFamily="18" charset="0"/>
              </a:rPr>
              <a:t> се дају у виду </a:t>
            </a:r>
            <a:r>
              <a:rPr lang="sr-Cyrl-CS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емулзија</a:t>
            </a:r>
            <a:r>
              <a:rPr lang="sr-Cyrl-CS" dirty="0">
                <a:latin typeface="Times New Roman" pitchFamily="18" charset="0"/>
                <a:cs typeface="Times New Roman" pitchFamily="18" charset="0"/>
              </a:rPr>
              <a:t>, </a:t>
            </a:r>
          </a:p>
          <a:p>
            <a:pPr algn="just"/>
            <a:endParaRPr lang="sr-Cyrl-CS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sr-Cyrl-CS" dirty="0">
                <a:latin typeface="Times New Roman" pitchFamily="18" charset="0"/>
                <a:cs typeface="Times New Roman" pitchFamily="18" charset="0"/>
              </a:rPr>
              <a:t>Примена </a:t>
            </a:r>
            <a:r>
              <a:rPr lang="sr-Cyrl-CS" u="sng" dirty="0">
                <a:latin typeface="Times New Roman" pitchFamily="18" charset="0"/>
                <a:cs typeface="Times New Roman" pitchFamily="18" charset="0"/>
              </a:rPr>
              <a:t>амино киселина</a:t>
            </a:r>
            <a:r>
              <a:rPr lang="sr-Cyrl-CS" dirty="0">
                <a:latin typeface="Times New Roman" pitchFamily="18" charset="0"/>
                <a:cs typeface="Times New Roman" pitchFamily="18" charset="0"/>
              </a:rPr>
              <a:t> се избегава због високог осмоларитета.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D4B7884-AE39-4CE7-B480-11447D5428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A63305-6B3C-4A16-914F-F676B8DC6FB1}" type="slidenum">
              <a:rPr lang="en-US" smtClean="0"/>
              <a:pPr/>
              <a:t>18</a:t>
            </a:fld>
            <a:endParaRPr lang="en-US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404664"/>
            <a:ext cx="8748464" cy="6453336"/>
          </a:xfrm>
        </p:spPr>
        <p:txBody>
          <a:bodyPr>
            <a:normAutofit lnSpcReduction="10000"/>
          </a:bodyPr>
          <a:lstStyle/>
          <a:p>
            <a:pPr algn="just"/>
            <a:r>
              <a:rPr lang="sr-Cyrl-CS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Ентерална</a:t>
            </a:r>
            <a:r>
              <a:rPr lang="sr-Cyrl-CS" dirty="0">
                <a:latin typeface="Times New Roman" pitchFamily="18" charset="0"/>
                <a:cs typeface="Times New Roman" pitchFamily="18" charset="0"/>
              </a:rPr>
              <a:t> исхрана се пласира </a:t>
            </a:r>
            <a:r>
              <a:rPr lang="sr-Cyrl-CS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оралним путем</a:t>
            </a:r>
          </a:p>
          <a:p>
            <a:pPr algn="just">
              <a:buFont typeface="Wingdings" pitchFamily="2" charset="2"/>
              <a:buChar char="Ø"/>
            </a:pPr>
            <a:r>
              <a:rPr lang="sr-Cyrl-CS" dirty="0">
                <a:latin typeface="Times New Roman" pitchFamily="18" charset="0"/>
                <a:cs typeface="Times New Roman" pitchFamily="18" charset="0"/>
              </a:rPr>
              <a:t>Најчешће се дају </a:t>
            </a:r>
            <a:r>
              <a:rPr lang="sr-Cyrl-CS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суплементи</a:t>
            </a:r>
            <a:r>
              <a:rPr lang="sr-Cyrl-CS" dirty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algn="just"/>
            <a:endParaRPr lang="sr-Cyrl-CS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sr-Cyrl-CS" dirty="0">
                <a:latin typeface="Times New Roman" pitchFamily="18" charset="0"/>
                <a:cs typeface="Times New Roman" pitchFamily="18" charset="0"/>
              </a:rPr>
              <a:t>Путеви пласирања при ентералној исхрани су:</a:t>
            </a:r>
          </a:p>
          <a:p>
            <a:pPr algn="just">
              <a:buFont typeface="Wingdings" pitchFamily="2" charset="2"/>
              <a:buChar char="Ø"/>
            </a:pPr>
            <a:r>
              <a:rPr lang="sr-Cyrl-CS" dirty="0">
                <a:latin typeface="Times New Roman" pitchFamily="18" charset="0"/>
                <a:cs typeface="Times New Roman" pitchFamily="18" charset="0"/>
              </a:rPr>
              <a:t> назоентерална сонда која може бити: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sr-Cyrl-CS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Назогастрична</a:t>
            </a:r>
            <a:r>
              <a:rPr lang="sr-Cyrl-CS" dirty="0">
                <a:latin typeface="Times New Roman" pitchFamily="18" charset="0"/>
                <a:cs typeface="Times New Roman" pitchFamily="18" charset="0"/>
              </a:rPr>
              <a:t> или </a:t>
            </a:r>
            <a:r>
              <a:rPr lang="sr-Cyrl-CS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назодуоденална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sr-Cyrl-CS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Ентеростома</a:t>
            </a:r>
            <a:r>
              <a:rPr lang="sr-Cyrl-CS" dirty="0">
                <a:latin typeface="Times New Roman" pitchFamily="18" charset="0"/>
                <a:cs typeface="Times New Roman" pitchFamily="18" charset="0"/>
              </a:rPr>
              <a:t> која може бити </a:t>
            </a:r>
            <a:r>
              <a:rPr lang="sr-Cyrl-CS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гастростома</a:t>
            </a:r>
            <a:r>
              <a:rPr lang="sr-Cyrl-CS" dirty="0">
                <a:latin typeface="Times New Roman" pitchFamily="18" charset="0"/>
                <a:cs typeface="Times New Roman" pitchFamily="18" charset="0"/>
              </a:rPr>
              <a:t> или </a:t>
            </a:r>
            <a:r>
              <a:rPr lang="sr-Cyrl-CS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јејуностома</a:t>
            </a:r>
            <a:r>
              <a:rPr lang="sr-Cyrl-CS" dirty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marL="514350" indent="-514350" algn="just"/>
            <a:endParaRPr lang="sr-Cyrl-CS" dirty="0">
              <a:latin typeface="Times New Roman" pitchFamily="18" charset="0"/>
              <a:cs typeface="Times New Roman" pitchFamily="18" charset="0"/>
            </a:endParaRPr>
          </a:p>
          <a:p>
            <a:pPr marL="514350" indent="-514350" algn="just"/>
            <a:r>
              <a:rPr lang="sr-Cyrl-CS" dirty="0">
                <a:latin typeface="Times New Roman" pitchFamily="18" charset="0"/>
                <a:cs typeface="Times New Roman" pitchFamily="18" charset="0"/>
              </a:rPr>
              <a:t>Који ће пут апликације бити изабран зависи од:</a:t>
            </a:r>
          </a:p>
          <a:p>
            <a:pPr marL="514350" indent="-514350" algn="just">
              <a:buFont typeface="Wingdings" pitchFamily="2" charset="2"/>
              <a:buChar char="Ø"/>
            </a:pPr>
            <a:r>
              <a:rPr lang="sr-Cyrl-C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dirty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нутритивног</a:t>
            </a:r>
            <a:r>
              <a:rPr lang="sr-Cyrl-CS" dirty="0">
                <a:latin typeface="Times New Roman" pitchFamily="18" charset="0"/>
                <a:cs typeface="Times New Roman" pitchFamily="18" charset="0"/>
              </a:rPr>
              <a:t> статуса</a:t>
            </a:r>
          </a:p>
          <a:p>
            <a:pPr marL="514350" indent="-514350" algn="just">
              <a:buFont typeface="Wingdings" pitchFamily="2" charset="2"/>
              <a:buChar char="Ø"/>
            </a:pPr>
            <a:r>
              <a:rPr lang="sr-Cyrl-CS" dirty="0">
                <a:latin typeface="Times New Roman" pitchFamily="18" charset="0"/>
                <a:cs typeface="Times New Roman" pitchFamily="18" charset="0"/>
              </a:rPr>
              <a:t>способности дигестивног тракта за </a:t>
            </a:r>
            <a:r>
              <a:rPr lang="sr-Cyrl-CS" dirty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варење</a:t>
            </a:r>
            <a:r>
              <a:rPr lang="sr-Cyrl-CS" dirty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sr-Cyrl-CS" dirty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апсорпцију</a:t>
            </a:r>
          </a:p>
          <a:p>
            <a:pPr marL="514350" indent="-514350" algn="just">
              <a:buFont typeface="Wingdings" pitchFamily="2" charset="2"/>
              <a:buChar char="Ø"/>
            </a:pPr>
            <a:r>
              <a:rPr lang="sr-Cyrl-CS" dirty="0">
                <a:latin typeface="Times New Roman" pitchFamily="18" charset="0"/>
                <a:cs typeface="Times New Roman" pitchFamily="18" charset="0"/>
              </a:rPr>
              <a:t>промера </a:t>
            </a:r>
            <a:r>
              <a:rPr lang="sr-Cyrl-CS" dirty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тубуса</a:t>
            </a:r>
            <a:endParaRPr lang="en-US" dirty="0">
              <a:solidFill>
                <a:srgbClr val="FFC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F165D59-22BD-4003-907D-912D824E6F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A63305-6B3C-4A16-914F-F676B8DC6FB1}" type="slidenum">
              <a:rPr lang="en-US" smtClean="0"/>
              <a:pPr/>
              <a:t>19</a:t>
            </a:fld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5720" y="285728"/>
            <a:ext cx="8229600" cy="6239616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en-US" sz="32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Тотална</a:t>
            </a:r>
            <a:r>
              <a:rPr lang="en-US" sz="32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парентерална</a:t>
            </a:r>
            <a:r>
              <a:rPr lang="en-US" sz="32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исхрана</a:t>
            </a:r>
            <a:r>
              <a:rPr lang="en-US" sz="32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(ТПИ)</a:t>
            </a:r>
          </a:p>
          <a:p>
            <a:endParaRPr lang="sr-Cyrl-RS" sz="24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400" dirty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дјувантн</a:t>
            </a:r>
            <a:r>
              <a:rPr lang="sr-Cyrl-CS" sz="2400" dirty="0"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метод</a:t>
            </a:r>
            <a:r>
              <a:rPr lang="sr-Cyrl-CS" sz="2400" dirty="0"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у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лечењу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различитих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обољења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која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онемогућавају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други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вид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уношења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нутритивних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састојака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организам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Мешавине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за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ТПИ </a:t>
            </a:r>
            <a:r>
              <a:rPr lang="sr-Cyrl-RS" sz="2400" dirty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парентералн</a:t>
            </a:r>
            <a:r>
              <a:rPr lang="sr-Cyrl-RS" sz="2400" dirty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препарат</a:t>
            </a:r>
            <a:r>
              <a:rPr lang="sr-Cyrl-RS" sz="2400" dirty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>
              <a:buNone/>
            </a:pPr>
            <a:endParaRPr lang="sr-Cyrl-CS" sz="2400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sr-Cyrl-CS" sz="2400" dirty="0">
                <a:latin typeface="Times New Roman" pitchFamily="18" charset="0"/>
                <a:cs typeface="Times New Roman" pitchFamily="18" charset="0"/>
              </a:rPr>
              <a:t>Храном се уносе  различите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нутритивне материје</a:t>
            </a:r>
            <a:r>
              <a:rPr lang="sr-Cyrl-CS" sz="2400" dirty="0">
                <a:latin typeface="Times New Roman" pitchFamily="18" charset="0"/>
                <a:cs typeface="Times New Roman" pitchFamily="18" charset="0"/>
              </a:rPr>
              <a:t> :</a:t>
            </a:r>
          </a:p>
          <a:p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ш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ећер и скроб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</a:t>
            </a:r>
            <a:endParaRPr lang="sr-Cyrl-CS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масти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</a:t>
            </a:r>
            <a:endParaRPr lang="sr-Cyrl-CS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протеини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</a:t>
            </a:r>
            <a:endParaRPr lang="sr-Cyrl-CS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електролити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</a:t>
            </a:r>
            <a:endParaRPr lang="sr-Cyrl-CS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минерали и олигоелементи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</a:t>
            </a:r>
            <a:endParaRPr lang="sr-Cyrl-CS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витамини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и </a:t>
            </a:r>
            <a:endParaRPr lang="sr-Cyrl-CS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ода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sr-Cyrl-CS" sz="2600" dirty="0">
              <a:latin typeface="Times New Roman" pitchFamily="18" charset="0"/>
              <a:cs typeface="Times New Roman" pitchFamily="18" charset="0"/>
            </a:endParaRPr>
          </a:p>
          <a:p>
            <a:endParaRPr lang="en-US" sz="2600" dirty="0">
              <a:latin typeface="Times New Roman" pitchFamily="18" charset="0"/>
              <a:cs typeface="Times New Roman" pitchFamily="18" charset="0"/>
            </a:endParaRPr>
          </a:p>
          <a:p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4" descr="j0162984[1]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92080" y="3717032"/>
            <a:ext cx="2819400" cy="2154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8C1026F-CB12-46AB-9BCD-FEF56AF279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A63305-6B3C-4A16-914F-F676B8DC6FB1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44" name="AutoShape 12" descr="Image result for jejunostoma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69648" name="Picture 16" descr="Image result for jejunostom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268760"/>
            <a:ext cx="8280920" cy="3524251"/>
          </a:xfrm>
          <a:prstGeom prst="rect">
            <a:avLst/>
          </a:prstGeom>
          <a:noFill/>
        </p:spPr>
      </p:pic>
      <p:sp>
        <p:nvSpPr>
          <p:cNvPr id="15" name="TextBox 14"/>
          <p:cNvSpPr txBox="1"/>
          <p:nvPr/>
        </p:nvSpPr>
        <p:spPr>
          <a:xfrm>
            <a:off x="395536" y="5013176"/>
            <a:ext cx="82089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RS" dirty="0"/>
              <a:t>Назогастрична    назодуоденална    гастростома       јејуностома    </a:t>
            </a:r>
            <a:endParaRPr lang="en-US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FAE6EF9-A86F-43CA-A6F2-3FDB5EEBC9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A63305-6B3C-4A16-914F-F676B8DC6FB1}" type="slidenum">
              <a:rPr lang="en-US" smtClean="0"/>
              <a:pPr/>
              <a:t>20</a:t>
            </a:fld>
            <a:endParaRPr lang="en-US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428603"/>
            <a:ext cx="8229600" cy="5720400"/>
          </a:xfrm>
        </p:spPr>
        <p:txBody>
          <a:bodyPr/>
          <a:lstStyle/>
          <a:p>
            <a:pPr algn="ctr">
              <a:buNone/>
            </a:pPr>
            <a:r>
              <a:rPr lang="sr-Cyrl-CS" sz="28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ЕНТЕРАЛНЕ ФОРМУЛЕ</a:t>
            </a:r>
          </a:p>
          <a:p>
            <a:pPr>
              <a:buNone/>
            </a:pPr>
            <a:endParaRPr lang="sr-Cyrl-CS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sr-Cyrl-CS" sz="2400" dirty="0">
                <a:latin typeface="Times New Roman" pitchFamily="18" charset="0"/>
                <a:cs typeface="Times New Roman" pitchFamily="18" charset="0"/>
              </a:rPr>
              <a:t>Полимерне</a:t>
            </a:r>
          </a:p>
          <a:p>
            <a:r>
              <a:rPr lang="sr-Cyrl-CS" sz="2400" dirty="0">
                <a:latin typeface="Times New Roman" pitchFamily="18" charset="0"/>
                <a:cs typeface="Times New Roman" pitchFamily="18" charset="0"/>
              </a:rPr>
              <a:t>Олигомерне</a:t>
            </a:r>
          </a:p>
          <a:p>
            <a:r>
              <a:rPr lang="sr-Cyrl-CS" sz="2400" dirty="0">
                <a:latin typeface="Times New Roman" pitchFamily="18" charset="0"/>
                <a:cs typeface="Times New Roman" pitchFamily="18" charset="0"/>
              </a:rPr>
              <a:t>Модификоване</a:t>
            </a:r>
          </a:p>
          <a:p>
            <a:pPr>
              <a:buNone/>
            </a:pPr>
            <a:r>
              <a:rPr lang="sr-Cyrl-CS" sz="240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buNone/>
            </a:pPr>
            <a:endParaRPr lang="sr-Cyrl-CS" sz="2400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sr-Cyrl-CS" sz="2400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sr-Cyrl-CS" sz="2400" dirty="0">
                <a:latin typeface="Times New Roman" pitchFamily="18" charset="0"/>
                <a:cs typeface="Times New Roman" pitchFamily="18" charset="0"/>
              </a:rPr>
              <a:t>Предности оваквог начина исхране :</a:t>
            </a:r>
          </a:p>
          <a:p>
            <a:r>
              <a:rPr lang="sr-Cyrl-CS" sz="2400" dirty="0">
                <a:latin typeface="Times New Roman" pitchFamily="18" charset="0"/>
                <a:cs typeface="Times New Roman" pitchFamily="18" charset="0"/>
              </a:rPr>
              <a:t> избегавају се  инфекције, </a:t>
            </a:r>
          </a:p>
          <a:p>
            <a:r>
              <a:rPr lang="sr-Cyrl-CS" sz="2400" dirty="0">
                <a:latin typeface="Times New Roman" pitchFamily="18" charset="0"/>
                <a:cs typeface="Times New Roman" pitchFamily="18" charset="0"/>
              </a:rPr>
              <a:t>припремање раствора је једноставније од парентералног начина израде  </a:t>
            </a:r>
          </a:p>
          <a:p>
            <a:r>
              <a:rPr lang="sr-Cyrl-CS" sz="2400" dirty="0">
                <a:latin typeface="Times New Roman" pitchFamily="18" charset="0"/>
                <a:cs typeface="Times New Roman" pitchFamily="18" charset="0"/>
              </a:rPr>
              <a:t>могуће је и комбиновање састојака</a:t>
            </a:r>
            <a:endParaRPr lang="en-US" dirty="0"/>
          </a:p>
        </p:txBody>
      </p:sp>
      <p:pic>
        <p:nvPicPr>
          <p:cNvPr id="3" name="Picture 7" descr="pros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20272" y="4892675"/>
            <a:ext cx="1624012" cy="196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8" descr="pedias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51920" y="1340768"/>
            <a:ext cx="1524000" cy="1895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" name="Group 2"/>
          <p:cNvGrpSpPr>
            <a:grpSpLocks/>
          </p:cNvGrpSpPr>
          <p:nvPr/>
        </p:nvGrpSpPr>
        <p:grpSpPr bwMode="auto">
          <a:xfrm>
            <a:off x="6228184" y="260648"/>
            <a:ext cx="2514600" cy="4505325"/>
            <a:chOff x="3840" y="528"/>
            <a:chExt cx="1719" cy="3482"/>
          </a:xfrm>
        </p:grpSpPr>
        <p:pic>
          <p:nvPicPr>
            <p:cNvPr id="6" name="Picture 3" descr="15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840" y="2160"/>
              <a:ext cx="1699" cy="18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" name="Picture 4" descr="15-2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4704" y="528"/>
              <a:ext cx="855" cy="16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4E676953-D2C9-4C98-8EDF-65F21DC6F3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A63305-6B3C-4A16-914F-F676B8DC6FB1}" type="slidenum">
              <a:rPr lang="en-US" smtClean="0"/>
              <a:pPr/>
              <a:t>21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747 0.04144 L -0.49914 -0.32523 " pathEditMode="relative" rAng="0" ptsTypes="AA">
                                      <p:cBhvr>
                                        <p:cTn id="6" dur="1000" spd="-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100" y="-18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571481"/>
            <a:ext cx="8229600" cy="5720400"/>
          </a:xfrm>
        </p:spPr>
        <p:txBody>
          <a:bodyPr/>
          <a:lstStyle/>
          <a:p>
            <a:pPr algn="just">
              <a:buNone/>
            </a:pPr>
            <a:r>
              <a:rPr lang="en-US" sz="32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Парентерална</a:t>
            </a:r>
            <a:r>
              <a:rPr lang="en-US" sz="32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исхрана</a:t>
            </a:r>
            <a:endParaRPr lang="sr-Cyrl-RS" sz="32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sr-Cyrl-RS" sz="2600" dirty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дјувантна метода којом се делимично или потпуно (Тотална Парентерална Исхрана, ТПИ) обезбеђују хранљиви супстрати </a:t>
            </a:r>
            <a:r>
              <a:rPr lang="ru-RU" sz="26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интравенским</a:t>
            </a: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 путем. </a:t>
            </a:r>
          </a:p>
          <a:p>
            <a:pPr algn="just"/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Енергија се обе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беђује уношењем </a:t>
            </a:r>
            <a:r>
              <a:rPr lang="ru-RU" sz="26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угљених хидрата, масти, протеина и других есенцијални нутритива</a:t>
            </a:r>
            <a:r>
              <a:rPr lang="sr-Latn-CS" sz="2600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sr-Latn-CS" dirty="0"/>
              <a:t> </a:t>
            </a:r>
            <a:endParaRPr lang="en-US" dirty="0"/>
          </a:p>
          <a:p>
            <a:endParaRPr lang="en-US" dirty="0"/>
          </a:p>
        </p:txBody>
      </p:sp>
      <p:pic>
        <p:nvPicPr>
          <p:cNvPr id="3" name="Picture 2" descr="Untitled-9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3356992"/>
            <a:ext cx="5468938" cy="32851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D707916-9267-4EF6-AA89-A82B5A8C99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A63305-6B3C-4A16-914F-F676B8DC6FB1}" type="slidenum">
              <a:rPr lang="en-US" smtClean="0"/>
              <a:pPr/>
              <a:t>22</a:t>
            </a:fld>
            <a:endParaRPr lang="en-US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0" y="357166"/>
            <a:ext cx="8686800" cy="57204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Индикације</a:t>
            </a:r>
            <a:r>
              <a:rPr lang="en-US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за</a:t>
            </a:r>
            <a:r>
              <a:rPr lang="en-US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ТПИ</a:t>
            </a:r>
            <a:endParaRPr lang="sr-Cyrl-CS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sr-Cyrl-CS" dirty="0">
              <a:latin typeface="Times New Roman" pitchFamily="18" charset="0"/>
              <a:cs typeface="Times New Roman" pitchFamily="18" charset="0"/>
            </a:endParaRPr>
          </a:p>
          <a:p>
            <a:endParaRPr lang="sr-Cyrl-RS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err="1">
                <a:latin typeface="Times New Roman" pitchFamily="18" charset="0"/>
                <a:cs typeface="Times New Roman" pitchFamily="18" charset="0"/>
              </a:rPr>
              <a:t>обољења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дигестивног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тракта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инфламаторна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обољења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црева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, акутни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пнкреатитис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r>
              <a:rPr lang="en-US" dirty="0" err="1">
                <a:latin typeface="Times New Roman" pitchFamily="18" charset="0"/>
                <a:cs typeface="Times New Roman" pitchFamily="18" charset="0"/>
              </a:rPr>
              <a:t>повећане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енергетске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потребе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опекотине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трећег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степена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тешке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трауме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сепса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en-US" dirty="0" err="1">
                <a:latin typeface="Times New Roman" pitchFamily="18" charset="0"/>
                <a:cs typeface="Times New Roman" pitchFamily="18" charset="0"/>
              </a:rPr>
              <a:t>орални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унос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немогућ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тумори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повреде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централног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нервног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система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депресивна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стања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...). </a:t>
            </a:r>
          </a:p>
          <a:p>
            <a:r>
              <a:rPr lang="en-US" dirty="0" err="1">
                <a:latin typeface="Times New Roman" pitchFamily="18" charset="0"/>
                <a:cs typeface="Times New Roman" pitchFamily="18" charset="0"/>
              </a:rPr>
              <a:t>преоперативне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припреме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или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постоперативне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терапије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dirty="0">
                <a:latin typeface="Times New Roman" pitchFamily="18" charset="0"/>
                <a:cs typeface="Times New Roman" pitchFamily="18" charset="0"/>
              </a:rPr>
              <a:t>код пацијената са лошим нутритивним статусом</a:t>
            </a:r>
          </a:p>
          <a:p>
            <a:r>
              <a:rPr lang="en-US" dirty="0" err="1">
                <a:latin typeface="Times New Roman" pitchFamily="18" charset="0"/>
                <a:cs typeface="Times New Roman" pitchFamily="18" charset="0"/>
              </a:rPr>
              <a:t>превремено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рођен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дец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аномалиј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дигестивног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тракта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.</a:t>
            </a:r>
            <a:endParaRPr lang="sr-Cyrl-CS" dirty="0">
              <a:latin typeface="Times New Roman" pitchFamily="18" charset="0"/>
              <a:cs typeface="Times New Roman" pitchFamily="18" charset="0"/>
            </a:endParaRPr>
          </a:p>
          <a:p>
            <a:endParaRPr lang="sr-Cyrl-CS" dirty="0">
              <a:latin typeface="Times New Roman" pitchFamily="18" charset="0"/>
              <a:cs typeface="Times New Roman" pitchFamily="18" charset="0"/>
            </a:endParaRPr>
          </a:p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4" descr="SLIKA 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08104" y="188641"/>
            <a:ext cx="3219450" cy="1512168"/>
          </a:xfrm>
          <a:prstGeom prst="rect">
            <a:avLst/>
          </a:prstGeom>
          <a:noFill/>
          <a:ln w="57150">
            <a:solidFill>
              <a:schemeClr val="bg1"/>
            </a:solidFill>
            <a:miter lim="800000"/>
            <a:headEnd/>
            <a:tailEnd/>
          </a:ln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A02B137-CA25-4FCD-82EE-2C56339AAE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A63305-6B3C-4A16-914F-F676B8DC6FB1}" type="slidenum">
              <a:rPr lang="en-US" smtClean="0"/>
              <a:pPr/>
              <a:t>23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357166"/>
            <a:ext cx="8229600" cy="5720400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sr-Cyrl-CS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Контраиндикације за ТПИ</a:t>
            </a:r>
          </a:p>
          <a:p>
            <a:endParaRPr lang="sr-Cyrl-CS" dirty="0">
              <a:latin typeface="Times New Roman" pitchFamily="18" charset="0"/>
              <a:cs typeface="Times New Roman" pitchFamily="18" charset="0"/>
            </a:endParaRPr>
          </a:p>
          <a:p>
            <a:r>
              <a:rPr lang="sr-Cyrl-CS" dirty="0">
                <a:latin typeface="Times New Roman" pitchFamily="18" charset="0"/>
                <a:cs typeface="Times New Roman" pitchFamily="18" charset="0"/>
              </a:rPr>
              <a:t>Уколико је дигестија очувана и могућа је орална или ентерална исхрана</a:t>
            </a:r>
          </a:p>
          <a:p>
            <a:endParaRPr lang="sr-Cyrl-RS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err="1">
                <a:latin typeface="Times New Roman" pitchFamily="18" charset="0"/>
                <a:cs typeface="Times New Roman" pitchFamily="18" charset="0"/>
              </a:rPr>
              <a:t>оштећења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јетре</a:t>
            </a:r>
            <a:endParaRPr lang="sr-Cyrl-CS" dirty="0">
              <a:latin typeface="Times New Roman" pitchFamily="18" charset="0"/>
              <a:cs typeface="Times New Roman" pitchFamily="18" charset="0"/>
            </a:endParaRPr>
          </a:p>
          <a:p>
            <a:endParaRPr lang="sr-Cyrl-RS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 акутни метаболички поремећаји</a:t>
            </a:r>
            <a:endParaRPr lang="sr-Cyrl-CS" dirty="0">
              <a:latin typeface="Times New Roman" pitchFamily="18" charset="0"/>
              <a:cs typeface="Times New Roman" pitchFamily="18" charset="0"/>
            </a:endParaRPr>
          </a:p>
          <a:p>
            <a:endParaRPr lang="sr-Cyrl-RS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 оштећења бубрега</a:t>
            </a:r>
            <a:endParaRPr lang="sr-Cyrl-CS" dirty="0">
              <a:latin typeface="Times New Roman" pitchFamily="18" charset="0"/>
              <a:cs typeface="Times New Roman" pitchFamily="18" charset="0"/>
            </a:endParaRPr>
          </a:p>
          <a:p>
            <a:endParaRPr lang="sr-Cyrl-RS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 пацијенти чији је нутритивни стату</a:t>
            </a:r>
            <a:r>
              <a:rPr lang="sr-Cyrl-CS" dirty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релативно добар а предстоји им краћи период гладовања до седам дана </a:t>
            </a:r>
          </a:p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D67BFAA-EF30-43F7-B1A7-D7B451A0C9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A63305-6B3C-4A16-914F-F676B8DC6FB1}" type="slidenum">
              <a:rPr lang="en-US" smtClean="0"/>
              <a:pPr/>
              <a:t>24</a:t>
            </a:fld>
            <a:endParaRPr lang="en-US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357165"/>
            <a:ext cx="8229600" cy="5720400"/>
          </a:xfrm>
        </p:spPr>
        <p:txBody>
          <a:bodyPr>
            <a:normAutofit/>
          </a:bodyPr>
          <a:lstStyle/>
          <a:p>
            <a:pPr>
              <a:buNone/>
            </a:pPr>
            <a:endParaRPr lang="sr-Cyrl-CS" sz="2400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Нежељени</a:t>
            </a:r>
            <a:r>
              <a:rPr lang="en-US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ефекти</a:t>
            </a:r>
            <a:endParaRPr lang="sr-Cyrl-CS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endParaRPr lang="sr-Cyrl-RS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err="1">
                <a:latin typeface="Times New Roman" pitchFamily="18" charset="0"/>
                <a:cs typeface="Times New Roman" pitchFamily="18" charset="0"/>
              </a:rPr>
              <a:t>механичк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и – приликом пласиања катетера</a:t>
            </a:r>
            <a:endParaRPr lang="sr-Cyrl-CS" dirty="0">
              <a:latin typeface="Times New Roman" pitchFamily="18" charset="0"/>
              <a:cs typeface="Times New Roman" pitchFamily="18" charset="0"/>
            </a:endParaRPr>
          </a:p>
          <a:p>
            <a:endParaRPr lang="sr-Cyrl-RS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err="1">
                <a:latin typeface="Times New Roman" pitchFamily="18" charset="0"/>
                <a:cs typeface="Times New Roman" pitchFamily="18" charset="0"/>
              </a:rPr>
              <a:t>метаболичк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– хипер/хипо гликемија, метаболичка ацидоза , поремећај електролита</a:t>
            </a:r>
            <a:endParaRPr lang="sr-Cyrl-CS" dirty="0">
              <a:latin typeface="Times New Roman" pitchFamily="18" charset="0"/>
              <a:cs typeface="Times New Roman" pitchFamily="18" charset="0"/>
            </a:endParaRPr>
          </a:p>
          <a:p>
            <a:endParaRPr lang="sr-Cyrl-RS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err="1">
                <a:latin typeface="Times New Roman" pitchFamily="18" charset="0"/>
                <a:cs typeface="Times New Roman" pitchFamily="18" charset="0"/>
              </a:rPr>
              <a:t>септи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ч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не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природе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– услед контаминације раствора за инфузију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52DB8CA-D169-442C-8DBF-D41505CE98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A63305-6B3C-4A16-914F-F676B8DC6FB1}" type="slidenum">
              <a:rPr lang="en-US" smtClean="0"/>
              <a:pPr/>
              <a:t>25</a:t>
            </a:fld>
            <a:endParaRPr lang="en-US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357165"/>
            <a:ext cx="4330824" cy="5720400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sr-Cyrl-CS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НУТРИТИВНИ ТИМ</a:t>
            </a:r>
          </a:p>
          <a:p>
            <a:endParaRPr lang="sr-Cyrl-CS" dirty="0">
              <a:latin typeface="Times New Roman" pitchFamily="18" charset="0"/>
              <a:cs typeface="Times New Roman" pitchFamily="18" charset="0"/>
            </a:endParaRPr>
          </a:p>
          <a:p>
            <a:r>
              <a:rPr lang="sr-Cyrl-CS" dirty="0">
                <a:latin typeface="Times New Roman" pitchFamily="18" charset="0"/>
                <a:cs typeface="Times New Roman" pitchFamily="18" charset="0"/>
              </a:rPr>
              <a:t>Хирург</a:t>
            </a:r>
          </a:p>
          <a:p>
            <a:r>
              <a:rPr lang="sr-Cyrl-CS" dirty="0">
                <a:latin typeface="Times New Roman" pitchFamily="18" charset="0"/>
                <a:cs typeface="Times New Roman" pitchFamily="18" charset="0"/>
              </a:rPr>
              <a:t>Гастроентеролог</a:t>
            </a:r>
          </a:p>
          <a:p>
            <a:r>
              <a:rPr lang="sr-Cyrl-CS" dirty="0">
                <a:latin typeface="Times New Roman" pitchFamily="18" charset="0"/>
                <a:cs typeface="Times New Roman" pitchFamily="18" charset="0"/>
              </a:rPr>
              <a:t>Анестезиолог</a:t>
            </a:r>
          </a:p>
          <a:p>
            <a:r>
              <a:rPr lang="sr-Cyrl-CS" dirty="0">
                <a:latin typeface="Times New Roman" pitchFamily="18" charset="0"/>
                <a:cs typeface="Times New Roman" pitchFamily="18" charset="0"/>
              </a:rPr>
              <a:t>Диететичар</a:t>
            </a: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Процењују стање ухрањености пацијента и пропишу режим интравенске исхране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endParaRPr lang="sr-Cyrl-CS" dirty="0">
              <a:latin typeface="Times New Roman" pitchFamily="18" charset="0"/>
              <a:cs typeface="Times New Roman" pitchFamily="18" charset="0"/>
            </a:endParaRPr>
          </a:p>
          <a:p>
            <a:r>
              <a:rPr lang="sr-Cyrl-CS" dirty="0">
                <a:latin typeface="Times New Roman" pitchFamily="18" charset="0"/>
                <a:cs typeface="Times New Roman" pitchFamily="18" charset="0"/>
              </a:rPr>
              <a:t>Фармацеут</a:t>
            </a: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Израђују мешавие за ТПИ</a:t>
            </a:r>
            <a:endParaRPr lang="sr-Cyrl-CS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2" descr="medical_team_300_DPI_smal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6016" y="1052736"/>
            <a:ext cx="4152900" cy="4392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3AF3F08-106A-44BD-ADBA-A23A55386B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A63305-6B3C-4A16-914F-F676B8DC6FB1}" type="slidenum">
              <a:rPr lang="en-US" smtClean="0"/>
              <a:pPr/>
              <a:t>26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428603"/>
            <a:ext cx="8229600" cy="566469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sr-Cyrl-CS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Парентерална исхрана</a:t>
            </a:r>
          </a:p>
          <a:p>
            <a:pPr>
              <a:buNone/>
            </a:pPr>
            <a:endParaRPr lang="sr-Cyrl-CS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У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зависности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од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потреба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пацијента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endParaRPr lang="sr-Cyrl-CS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err="1">
                <a:latin typeface="Times New Roman" pitchFamily="18" charset="0"/>
                <a:cs typeface="Times New Roman" pitchFamily="18" charset="0"/>
              </a:rPr>
              <a:t>парцијална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endParaRPr lang="sr-Cyrl-CS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err="1">
                <a:latin typeface="Times New Roman" pitchFamily="18" charset="0"/>
                <a:cs typeface="Times New Roman" pitchFamily="18" charset="0"/>
              </a:rPr>
              <a:t>тотална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endParaRPr lang="sr-Cyrl-CS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sr-Cyrl-CS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основу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места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примене</a:t>
            </a:r>
            <a:r>
              <a:rPr lang="sr-Cyrl-CS" dirty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r>
              <a:rPr lang="en-US" dirty="0" err="1">
                <a:latin typeface="Times New Roman" pitchFamily="18" charset="0"/>
                <a:cs typeface="Times New Roman" pitchFamily="18" charset="0"/>
              </a:rPr>
              <a:t>периферна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и </a:t>
            </a:r>
            <a:endParaRPr lang="sr-Cyrl-CS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err="1">
                <a:latin typeface="Times New Roman" pitchFamily="18" charset="0"/>
                <a:cs typeface="Times New Roman" pitchFamily="18" charset="0"/>
              </a:rPr>
              <a:t>централна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3" name="Picture 2" descr="Untitled-9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54438" y="2132856"/>
            <a:ext cx="4389562" cy="3184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C6E0E19-3767-48AB-97DA-91E6FE386C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A63305-6B3C-4A16-914F-F676B8DC6FB1}" type="slidenum">
              <a:rPr lang="en-US" smtClean="0"/>
              <a:pPr/>
              <a:t>27</a:t>
            </a:fld>
            <a:endParaRPr lang="en-US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428603"/>
            <a:ext cx="5194920" cy="5720400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sr-Cyrl-CS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Састав смеша за ТПИ</a:t>
            </a:r>
          </a:p>
          <a:p>
            <a:pPr>
              <a:buNone/>
            </a:pPr>
            <a:endParaRPr lang="sr-Cyrl-CS" dirty="0">
              <a:latin typeface="Times New Roman" pitchFamily="18" charset="0"/>
              <a:cs typeface="Times New Roman" pitchFamily="18" charset="0"/>
            </a:endParaRPr>
          </a:p>
          <a:p>
            <a:r>
              <a:rPr lang="sr-Cyrl-CS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en-US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акро</a:t>
            </a:r>
            <a:r>
              <a:rPr lang="en-US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компоненте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dirty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амино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киселине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протеини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угљени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хидрати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глукоза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фруктоза</a:t>
            </a:r>
            <a:r>
              <a:rPr lang="sr-Cyrl-CS" dirty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масти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. </a:t>
            </a:r>
            <a:endParaRPr lang="sr-Cyrl-CS" dirty="0">
              <a:latin typeface="Times New Roman" pitchFamily="18" charset="0"/>
              <a:cs typeface="Times New Roman" pitchFamily="18" charset="0"/>
            </a:endParaRPr>
          </a:p>
          <a:p>
            <a:endParaRPr lang="sr-Cyrl-RS" dirty="0">
              <a:latin typeface="Times New Roman" pitchFamily="18" charset="0"/>
              <a:cs typeface="Times New Roman" pitchFamily="18" charset="0"/>
            </a:endParaRPr>
          </a:p>
          <a:p>
            <a:r>
              <a:rPr lang="sr-Cyrl-RS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en-US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икро</a:t>
            </a:r>
            <a:r>
              <a:rPr lang="en-US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компоненте</a:t>
            </a:r>
            <a:r>
              <a:rPr lang="sr-Cyrl-CS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витамини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хидро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липофилни</a:t>
            </a:r>
            <a:r>
              <a:rPr lang="sr-Cyrl-CS" dirty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електролити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sr-Latn-CS" dirty="0">
                <a:latin typeface="Times New Roman" pitchFamily="18" charset="0"/>
                <a:cs typeface="Times New Roman" pitchFamily="18" charset="0"/>
              </a:rPr>
              <a:t>Na</a:t>
            </a:r>
            <a:r>
              <a:rPr lang="sr-Latn-CS" baseline="30000" dirty="0">
                <a:latin typeface="Times New Roman" pitchFamily="18" charset="0"/>
                <a:cs typeface="Times New Roman" pitchFamily="18" charset="0"/>
              </a:rPr>
              <a:t>+1</a:t>
            </a:r>
            <a:r>
              <a:rPr lang="sr-Latn-CS" dirty="0">
                <a:latin typeface="Times New Roman" pitchFamily="18" charset="0"/>
                <a:cs typeface="Times New Roman" pitchFamily="18" charset="0"/>
              </a:rPr>
              <a:t>, K</a:t>
            </a:r>
            <a:r>
              <a:rPr lang="sr-Latn-CS" baseline="30000" dirty="0">
                <a:latin typeface="Times New Roman" pitchFamily="18" charset="0"/>
                <a:cs typeface="Times New Roman" pitchFamily="18" charset="0"/>
              </a:rPr>
              <a:t>+1</a:t>
            </a:r>
            <a:r>
              <a:rPr lang="sr-Latn-CS" dirty="0">
                <a:latin typeface="Times New Roman" pitchFamily="18" charset="0"/>
                <a:cs typeface="Times New Roman" pitchFamily="18" charset="0"/>
              </a:rPr>
              <a:t>, Ca</a:t>
            </a:r>
            <a:r>
              <a:rPr lang="sr-Latn-CS" baseline="30000" dirty="0">
                <a:latin typeface="Times New Roman" pitchFamily="18" charset="0"/>
                <a:cs typeface="Times New Roman" pitchFamily="18" charset="0"/>
              </a:rPr>
              <a:t>+2</a:t>
            </a:r>
            <a:r>
              <a:rPr lang="sr-Latn-CS" dirty="0">
                <a:latin typeface="Times New Roman" pitchFamily="18" charset="0"/>
                <a:cs typeface="Times New Roman" pitchFamily="18" charset="0"/>
              </a:rPr>
              <a:t>, Mg</a:t>
            </a:r>
            <a:r>
              <a:rPr lang="sr-Latn-CS" baseline="30000" dirty="0">
                <a:latin typeface="Times New Roman" pitchFamily="18" charset="0"/>
                <a:cs typeface="Times New Roman" pitchFamily="18" charset="0"/>
              </a:rPr>
              <a:t>+2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),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поједини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елементи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траговима</a:t>
            </a:r>
            <a:endParaRPr lang="sr-Cyrl-RS" dirty="0">
              <a:latin typeface="Times New Roman" pitchFamily="18" charset="0"/>
              <a:cs typeface="Times New Roman" pitchFamily="18" charset="0"/>
            </a:endParaRPr>
          </a:p>
          <a:p>
            <a:endParaRPr lang="sr-Cyrl-RS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sr-Cyrl-RS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en-US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ода</a:t>
            </a:r>
            <a:r>
              <a:rPr lang="en-US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endParaRPr lang="en-US" dirty="0"/>
          </a:p>
        </p:txBody>
      </p:sp>
      <p:pic>
        <p:nvPicPr>
          <p:cNvPr id="3" name="Picture 6" descr="Untitled-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96136" y="476672"/>
            <a:ext cx="2551113" cy="1027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6" descr="Untitled-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36096" y="2204864"/>
            <a:ext cx="3407296" cy="3816424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299094D-49E7-495B-B562-CA4734E31A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A63305-6B3C-4A16-914F-F676B8DC6FB1}" type="slidenum">
              <a:rPr lang="en-US" smtClean="0"/>
              <a:pPr/>
              <a:t>28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285728"/>
            <a:ext cx="4618856" cy="6239616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sr-Cyrl-CS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Макронутријенси</a:t>
            </a:r>
          </a:p>
          <a:p>
            <a:pPr algn="ctr">
              <a:buNone/>
            </a:pPr>
            <a:r>
              <a:rPr lang="sr-Cyrl-CS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Аминокиселине</a:t>
            </a:r>
            <a:endParaRPr lang="sr-Cyrl-CS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sr-Cyrl-CS" b="1" i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sr-Cyrl-CS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Есенцијалне</a:t>
            </a:r>
            <a:r>
              <a:rPr lang="sr-Cyrl-CS" dirty="0">
                <a:latin typeface="Times New Roman" pitchFamily="18" charset="0"/>
                <a:cs typeface="Times New Roman" pitchFamily="18" charset="0"/>
              </a:rPr>
              <a:t> (валин, леуцин, изолеуцин, лизин, метионин, фенилаланин, треонин и триптофан)</a:t>
            </a:r>
          </a:p>
          <a:p>
            <a:r>
              <a:rPr lang="sr-Cyrl-CS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Семиесенцијалне</a:t>
            </a:r>
            <a:r>
              <a:rPr lang="sr-Cyrl-CS" dirty="0">
                <a:latin typeface="Times New Roman" pitchFamily="18" charset="0"/>
                <a:cs typeface="Times New Roman" pitchFamily="18" charset="0"/>
              </a:rPr>
              <a:t> (хистидин и аргинин)</a:t>
            </a:r>
          </a:p>
          <a:p>
            <a:r>
              <a:rPr lang="sr-Cyrl-CS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Неесенцијалне</a:t>
            </a:r>
            <a:r>
              <a:rPr lang="sr-Cyrl-CS" dirty="0">
                <a:latin typeface="Times New Roman" pitchFamily="18" charset="0"/>
                <a:cs typeface="Times New Roman" pitchFamily="18" charset="0"/>
              </a:rPr>
              <a:t> (аланин, пролин, глицин, глутамин, глутаминска киселина, аспарагин, серин, тирозин и цистеин)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1028" descr="aminaci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5105400" y="1268760"/>
            <a:ext cx="4038600" cy="4017963"/>
          </a:xfrm>
          <a:prstGeom prst="rect">
            <a:avLst/>
          </a:prstGeom>
          <a:noFill/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443DB9B-3A59-487A-A61D-8CC0CEB859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A63305-6B3C-4A16-914F-F676B8DC6FB1}" type="slidenum">
              <a:rPr lang="en-US" smtClean="0"/>
              <a:pPr/>
              <a:t>29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285728"/>
            <a:ext cx="4618856" cy="6167608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sr-Cyrl-CS" sz="24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Основне функције хране</a:t>
            </a:r>
          </a:p>
          <a:p>
            <a:pPr>
              <a:buNone/>
            </a:pPr>
            <a:endParaRPr lang="sr-Cyrl-CS" sz="2400" i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sr-Cyrl-CS" sz="2400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ГРАДИВНА</a:t>
            </a:r>
            <a:r>
              <a:rPr lang="sr-Cyrl-C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400" dirty="0">
                <a:latin typeface="Times New Roman" pitchFamily="18" charset="0"/>
                <a:cs typeface="Times New Roman" pitchFamily="18" charset="0"/>
              </a:rPr>
              <a:t>(раст, развој, регенерација)</a:t>
            </a:r>
          </a:p>
          <a:p>
            <a:r>
              <a:rPr lang="sr-Cyrl-CS" sz="2400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ЕНЕРГЕТСКА</a:t>
            </a:r>
            <a:r>
              <a:rPr lang="sr-Cyrl-CS" sz="2400" dirty="0">
                <a:latin typeface="Times New Roman" pitchFamily="18" charset="0"/>
                <a:cs typeface="Times New Roman" pitchFamily="18" charset="0"/>
              </a:rPr>
              <a:t> (базални метаболизам, енергија за рад,терморегулацију)</a:t>
            </a:r>
          </a:p>
          <a:p>
            <a:r>
              <a:rPr lang="sr-Cyrl-CS" sz="2400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ЕНЗИМСКО – БИОХЕМИЈСКА </a:t>
            </a:r>
            <a:r>
              <a:rPr lang="sr-Cyrl-CS" sz="2400" dirty="0">
                <a:latin typeface="Times New Roman" pitchFamily="18" charset="0"/>
                <a:cs typeface="Times New Roman" pitchFamily="18" charset="0"/>
              </a:rPr>
              <a:t>(формирање и рад ензимских система)</a:t>
            </a:r>
          </a:p>
          <a:p>
            <a:r>
              <a:rPr lang="sr-Cyrl-CS" sz="2400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ИМУНО-ОДБРАМБЕНА</a:t>
            </a:r>
          </a:p>
          <a:p>
            <a:r>
              <a:rPr lang="sr-Cyrl-CS" sz="2400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СОЦИЈАЛНА</a:t>
            </a:r>
            <a:r>
              <a:rPr lang="sr-Cyrl-CS" sz="2400" dirty="0">
                <a:latin typeface="Times New Roman" pitchFamily="18" charset="0"/>
                <a:cs typeface="Times New Roman" pitchFamily="18" charset="0"/>
              </a:rPr>
              <a:t> (психолошки статус, радна продуктивност)</a:t>
            </a:r>
          </a:p>
          <a:p>
            <a:r>
              <a:rPr lang="sr-Cyrl-CS" sz="2400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ПАТОЛОШКА</a:t>
            </a:r>
            <a:r>
              <a:rPr lang="sr-Cyrl-CS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400" dirty="0">
                <a:latin typeface="Times New Roman" pitchFamily="18" charset="0"/>
                <a:cs typeface="Times New Roman" pitchFamily="18" charset="0"/>
              </a:rPr>
              <a:t> (малнутриције, интоксикације</a:t>
            </a:r>
            <a:r>
              <a:rPr lang="sr-Cyrl-CS" sz="2800" dirty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endParaRPr lang="en-US" dirty="0"/>
          </a:p>
        </p:txBody>
      </p:sp>
      <p:pic>
        <p:nvPicPr>
          <p:cNvPr id="3" name="Picture 4" descr="pyramid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5111874" y="908720"/>
            <a:ext cx="4032126" cy="4752528"/>
          </a:xfrm>
          <a:prstGeom prst="rect">
            <a:avLst/>
          </a:prstGeom>
          <a:noFill/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BC56CA5-EF62-40D2-887A-E011CD780E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A63305-6B3C-4A16-914F-F676B8DC6FB1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285728"/>
            <a:ext cx="8229600" cy="5720400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en-US" sz="28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Угљени</a:t>
            </a:r>
            <a:r>
              <a:rPr lang="en-US" sz="28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хидрати</a:t>
            </a:r>
            <a:endParaRPr lang="sr-Cyrl-CS" sz="28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sr-Cyrl-CS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sr-Cyrl-CS" dirty="0">
                <a:latin typeface="Times New Roman" pitchFamily="18" charset="0"/>
                <a:cs typeface="Times New Roman" pitchFamily="18" charset="0"/>
              </a:rPr>
              <a:t>Главни извор енергије</a:t>
            </a:r>
          </a:p>
          <a:p>
            <a:r>
              <a:rPr lang="sr-Cyrl-CS" dirty="0">
                <a:latin typeface="Times New Roman" pitchFamily="18" charset="0"/>
                <a:cs typeface="Times New Roman" pitchFamily="18" charset="0"/>
              </a:rPr>
              <a:t>Синтеза масти</a:t>
            </a:r>
          </a:p>
          <a:p>
            <a:r>
              <a:rPr lang="sr-Cyrl-CS" dirty="0">
                <a:latin typeface="Times New Roman" pitchFamily="18" charset="0"/>
                <a:cs typeface="Times New Roman" pitchFamily="18" charset="0"/>
              </a:rPr>
              <a:t>Синтеза аминокиселина</a:t>
            </a:r>
          </a:p>
          <a:p>
            <a:endParaRPr lang="sr-Cyrl-CS" dirty="0">
              <a:latin typeface="Times New Roman" pitchFamily="18" charset="0"/>
              <a:cs typeface="Times New Roman" pitchFamily="18" charset="0"/>
            </a:endParaRPr>
          </a:p>
          <a:p>
            <a:r>
              <a:rPr lang="sr-Cyrl-RS" dirty="0"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епонују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се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у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виду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гликогена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. </a:t>
            </a:r>
            <a:endParaRPr lang="sr-Cyrl-RS" dirty="0">
              <a:latin typeface="Times New Roman" pitchFamily="18" charset="0"/>
              <a:cs typeface="Times New Roman" pitchFamily="18" charset="0"/>
            </a:endParaRPr>
          </a:p>
          <a:p>
            <a:r>
              <a:rPr lang="sr-Cyrl-RS" dirty="0"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ликоген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се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разгра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ђује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до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глукозе</a:t>
            </a:r>
            <a:r>
              <a:rPr lang="sr-Cyrl-CS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endParaRPr lang="sr-Cyrl-RS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Поред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глукозе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од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шећера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су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употреби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још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и </a:t>
            </a:r>
            <a:endParaRPr lang="sr-Cyrl-CS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err="1">
                <a:latin typeface="Times New Roman" pitchFamily="18" charset="0"/>
                <a:cs typeface="Times New Roman" pitchFamily="18" charset="0"/>
              </a:rPr>
              <a:t>фруктоза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, </a:t>
            </a:r>
            <a:endParaRPr lang="sr-Cyrl-CS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err="1">
                <a:latin typeface="Times New Roman" pitchFamily="18" charset="0"/>
                <a:cs typeface="Times New Roman" pitchFamily="18" charset="0"/>
              </a:rPr>
              <a:t>сорбитол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и </a:t>
            </a:r>
            <a:endParaRPr lang="sr-Cyrl-CS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err="1">
                <a:latin typeface="Times New Roman" pitchFamily="18" charset="0"/>
                <a:cs typeface="Times New Roman" pitchFamily="18" charset="0"/>
              </a:rPr>
              <a:t>ксилитол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93186" name="Picture 2" descr="Image result for carbohydrate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6056" y="980728"/>
            <a:ext cx="2956173" cy="2160240"/>
          </a:xfrm>
          <a:prstGeom prst="rect">
            <a:avLst/>
          </a:prstGeom>
          <a:noFill/>
        </p:spPr>
      </p:pic>
      <p:pic>
        <p:nvPicPr>
          <p:cNvPr id="93188" name="Picture 4" descr="Image result for carbohydrate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07904" y="4890640"/>
            <a:ext cx="4536504" cy="1967360"/>
          </a:xfrm>
          <a:prstGeom prst="rect">
            <a:avLst/>
          </a:prstGeom>
          <a:noFill/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6D008A2-9926-4F9C-9C03-DFB1AB0C00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A63305-6B3C-4A16-914F-F676B8DC6FB1}" type="slidenum">
              <a:rPr lang="en-US" smtClean="0"/>
              <a:pPr/>
              <a:t>30</a:t>
            </a:fld>
            <a:endParaRPr lang="en-US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0" y="428603"/>
            <a:ext cx="9144000" cy="5720400"/>
          </a:xfrm>
        </p:spPr>
        <p:txBody>
          <a:bodyPr>
            <a:normAutofit/>
          </a:bodyPr>
          <a:lstStyle/>
          <a:p>
            <a:r>
              <a:rPr lang="sr-Cyrl-CS" sz="2400" dirty="0">
                <a:latin typeface="Times New Roman" pitchFamily="18" charset="0"/>
                <a:cs typeface="Times New Roman" pitchFamily="18" charset="0"/>
              </a:rPr>
              <a:t>Наведени шећери могу могу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да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изазову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млечну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ацидозу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400" dirty="0">
                <a:latin typeface="Times New Roman" pitchFamily="18" charset="0"/>
                <a:cs typeface="Times New Roman" pitchFamily="18" charset="0"/>
              </a:rPr>
              <a:t>зато се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користи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само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фруктоза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као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енергетски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супстрат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саставу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мешавине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за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парентералну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исхрану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. </a:t>
            </a:r>
            <a:endParaRPr lang="sr-Cyrl-CS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Метаболизам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фруктозе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се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одвија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јетри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под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дејством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ензима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фруктокиназе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. </a:t>
            </a:r>
            <a:endParaRPr lang="sr-Cyrl-CS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Овај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метабо</a:t>
            </a:r>
            <a:r>
              <a:rPr lang="sr-Cyrl-CS" sz="2400" dirty="0">
                <a:latin typeface="Times New Roman" pitchFamily="18" charset="0"/>
                <a:cs typeface="Times New Roman" pitchFamily="18" charset="0"/>
              </a:rPr>
              <a:t>ли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зам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је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независтан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од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инсулина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па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се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углавном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користи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за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парентералну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исхрану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дијабетичара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концентрацији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од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10% и 20%</a:t>
            </a:r>
          </a:p>
        </p:txBody>
      </p:sp>
      <p:pic>
        <p:nvPicPr>
          <p:cNvPr id="92162" name="Picture 2" descr="Image result for carbohydrate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3705225"/>
            <a:ext cx="7272808" cy="3152775"/>
          </a:xfrm>
          <a:prstGeom prst="rect">
            <a:avLst/>
          </a:prstGeom>
          <a:noFill/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8483144-9D01-41E9-899E-E8D35B1749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A63305-6B3C-4A16-914F-F676B8DC6FB1}" type="slidenum">
              <a:rPr lang="en-US" smtClean="0"/>
              <a:pPr/>
              <a:t>31</a:t>
            </a:fld>
            <a:endParaRPr lang="en-US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51520" y="428602"/>
            <a:ext cx="8568952" cy="6096741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                                   </a:t>
            </a:r>
            <a:r>
              <a:rPr lang="en-US" sz="28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Масти</a:t>
            </a:r>
            <a:endParaRPr lang="sr-Cyrl-CS" sz="28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sr-Cyrl-CS" sz="2400" dirty="0">
              <a:latin typeface="Times New Roman" pitchFamily="18" charset="0"/>
              <a:cs typeface="Times New Roman" pitchFamily="18" charset="0"/>
            </a:endParaRPr>
          </a:p>
          <a:p>
            <a:endParaRPr lang="sr-Cyrl-RS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sr-Cyrl-RS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en-US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мулзиј</a:t>
            </a:r>
            <a:r>
              <a:rPr lang="sr-Cyrl-RS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en-US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масти</a:t>
            </a:r>
            <a:r>
              <a:rPr lang="en-US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енергетска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вредност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већа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од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енергетске</a:t>
            </a:r>
            <a:r>
              <a:rPr lang="sr-Cyrl-C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вредности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dirty="0">
                <a:latin typeface="Times New Roman" pitchFamily="18" charset="0"/>
                <a:cs typeface="Times New Roman" pitchFamily="18" charset="0"/>
              </a:rPr>
              <a:t>угљених хидрата.</a:t>
            </a:r>
          </a:p>
          <a:p>
            <a:r>
              <a:rPr lang="sr-Cyrl-RS" dirty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безбе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ђују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велику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количину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енергије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малом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волумену</a:t>
            </a:r>
            <a:r>
              <a:rPr lang="sr-Cyrl-CS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sr-Cyrl-RS" dirty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рганизам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снабдевају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есенцијалним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масним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киселинама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фосфатима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en-US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витамином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Е</a:t>
            </a:r>
            <a:endParaRPr lang="sr-Cyrl-RS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sr-Cyrl-RS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риближно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изотонични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препарати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приме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њују се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периферним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путем</a:t>
            </a:r>
            <a:endParaRPr lang="sr-Cyrl-CS" dirty="0">
              <a:latin typeface="Times New Roman" pitchFamily="18" charset="0"/>
              <a:cs typeface="Times New Roman" pitchFamily="18" charset="0"/>
            </a:endParaRPr>
          </a:p>
          <a:p>
            <a:r>
              <a:rPr lang="sr-Cyrl-CS" dirty="0"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мулзије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добијене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из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уља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соје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или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сунцокрета</a:t>
            </a:r>
            <a:r>
              <a:rPr lang="sr-Cyrl-CS" dirty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триглицериди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дугих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ланаца</a:t>
            </a:r>
            <a:r>
              <a:rPr lang="sr-Cyrl-CS" dirty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  <p:pic>
        <p:nvPicPr>
          <p:cNvPr id="91138" name="Picture 2" descr="Image result for emulsion sunflowe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32040" y="332656"/>
            <a:ext cx="3744416" cy="1656184"/>
          </a:xfrm>
          <a:prstGeom prst="rect">
            <a:avLst/>
          </a:prstGeom>
          <a:noFill/>
        </p:spPr>
      </p:pic>
      <p:pic>
        <p:nvPicPr>
          <p:cNvPr id="91140" name="Picture 4" descr="Image result for soy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404664"/>
            <a:ext cx="2808312" cy="1484784"/>
          </a:xfrm>
          <a:prstGeom prst="rect">
            <a:avLst/>
          </a:prstGeom>
          <a:noFill/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3A47440-0950-4558-88E7-493BEBE22C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A63305-6B3C-4A16-914F-F676B8DC6FB1}" type="slidenum">
              <a:rPr lang="en-US" smtClean="0"/>
              <a:pPr/>
              <a:t>32</a:t>
            </a:fld>
            <a:endParaRPr lang="en-US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357165"/>
            <a:ext cx="5050904" cy="6096171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sr-Cyrl-CS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                              Минерали</a:t>
            </a:r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4 – 5%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од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укупне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телесне</a:t>
            </a:r>
            <a:r>
              <a:rPr lang="sr-Cyrl-C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масе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.</a:t>
            </a:r>
            <a:endParaRPr lang="sr-Cyrl-CS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Макроминерали-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Na, K, Mg, Ca,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хлориди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фосфати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>
              <a:buFont typeface="Wingdings" pitchFamily="2" charset="2"/>
              <a:buChar char="Ø"/>
            </a:pPr>
            <a:r>
              <a:rPr lang="sr-Cyrl-RS" dirty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држава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ју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сталан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састав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количину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телесних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течности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као</a:t>
            </a:r>
            <a:endParaRPr lang="sr-Cyrl-RS" dirty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нормално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функционисање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организма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. </a:t>
            </a:r>
            <a:endParaRPr lang="sr-Cyrl-RS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Микроминерали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Fe, Zn, Cu,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јодиди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флуориди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sr-Cyrl-C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Mn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sr-Cyrl-C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Cr,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Mo, Se</a:t>
            </a:r>
            <a:endParaRPr lang="sr-Cyrl-CS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0116" name="Picture 4" descr="Image result for vitamini i minerali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64088" y="1196752"/>
            <a:ext cx="3779912" cy="4762500"/>
          </a:xfrm>
          <a:prstGeom prst="rect">
            <a:avLst/>
          </a:prstGeom>
          <a:noFill/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65117E4-4A42-40AD-BCC2-67FD545B21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A63305-6B3C-4A16-914F-F676B8DC6FB1}" type="slidenum">
              <a:rPr lang="en-US" smtClean="0"/>
              <a:pPr/>
              <a:t>33</a:t>
            </a:fld>
            <a:endParaRPr lang="en-US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0" y="404664"/>
            <a:ext cx="9144000" cy="3096344"/>
          </a:xfrm>
        </p:spPr>
        <p:txBody>
          <a:bodyPr>
            <a:normAutofit fontScale="77500" lnSpcReduction="20000"/>
          </a:bodyPr>
          <a:lstStyle/>
          <a:p>
            <a:pPr algn="ctr">
              <a:buNone/>
            </a:pPr>
            <a:r>
              <a:rPr lang="sr-Cyrl-CS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Витамини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Органске супстанце које су људском организму потребне у малим количинама. 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Организам их не може сам синтетисати - есенцијалне хранљиве материје.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endParaRPr lang="sr-Cyrl-CS" dirty="0">
              <a:latin typeface="Times New Roman" pitchFamily="18" charset="0"/>
              <a:cs typeface="Times New Roman" pitchFamily="18" charset="0"/>
            </a:endParaRPr>
          </a:p>
          <a:p>
            <a:endParaRPr lang="sr-Cyrl-RS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err="1">
                <a:latin typeface="Times New Roman" pitchFamily="18" charset="0"/>
                <a:cs typeface="Times New Roman" pitchFamily="18" charset="0"/>
              </a:rPr>
              <a:t>Недостатак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витамина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доводи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до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различитих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поремећаја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организму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авитаминозе</a:t>
            </a:r>
            <a:r>
              <a:rPr lang="sr-Cyrl-CS" b="1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en-US" dirty="0"/>
          </a:p>
        </p:txBody>
      </p:sp>
      <p:pic>
        <p:nvPicPr>
          <p:cNvPr id="89090" name="Picture 2" descr="Image result for vitamini i minerali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3356992"/>
            <a:ext cx="7056784" cy="3178324"/>
          </a:xfrm>
          <a:prstGeom prst="rect">
            <a:avLst/>
          </a:prstGeom>
          <a:noFill/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1218808-C4EA-49AA-A042-CBB150C435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A63305-6B3C-4A16-914F-F676B8DC6FB1}" type="slidenum">
              <a:rPr lang="en-US" smtClean="0"/>
              <a:pPr/>
              <a:t>34</a:t>
            </a:fld>
            <a:endParaRPr lang="en-US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357165"/>
            <a:ext cx="8229600" cy="57204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Липофилни витамини</a:t>
            </a:r>
            <a:br>
              <a:rPr lang="ru-RU" b="1" dirty="0">
                <a:latin typeface="Times New Roman" pitchFamily="18" charset="0"/>
                <a:cs typeface="Times New Roman" pitchFamily="18" charset="0"/>
              </a:rPr>
            </a:br>
            <a:endParaRPr lang="ru-RU" b="1" i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Витамин А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значајан за вид и има битну улогу у формирању и одржавању епителног ткива </a:t>
            </a:r>
          </a:p>
          <a:p>
            <a:r>
              <a:rPr lang="ru-RU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Витамин Д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је најзначајнији фактор у регулисању садржаја минерала у костима.  </a:t>
            </a:r>
          </a:p>
          <a:p>
            <a:r>
              <a:rPr lang="ru-RU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Витамин Е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је врло потентан антиоксиданс који штити ћелије од оксидативног оштећења, значајан је фактор агрегације тромбоцита.</a:t>
            </a:r>
          </a:p>
          <a:p>
            <a:r>
              <a:rPr lang="ru-RU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Витамин К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је значајан за модификацију и активацију фактора коагулације а у процесу раста и репродукције. 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4251877-7BB4-4FD9-8366-B0CFBDB9AB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A63305-6B3C-4A16-914F-F676B8DC6FB1}" type="slidenum">
              <a:rPr lang="en-US" smtClean="0"/>
              <a:pPr/>
              <a:t>35</a:t>
            </a:fld>
            <a:endParaRPr lang="en-US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500041"/>
            <a:ext cx="8229600" cy="57204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sr-Cyrl-CS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идрофилни витамини</a:t>
            </a:r>
          </a:p>
          <a:p>
            <a:pPr>
              <a:buNone/>
            </a:pPr>
            <a:endParaRPr lang="ru-RU" b="1" i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Витамини Б групе (Б комплекс) </a:t>
            </a:r>
          </a:p>
          <a:p>
            <a:pPr algn="just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  Укључени су у интрацелуларни метаболизам угљених хидрата, масти, протеина и у процес еритропоезе.</a:t>
            </a:r>
          </a:p>
          <a:p>
            <a:pPr algn="just"/>
            <a:r>
              <a:rPr lang="ru-RU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Витамин Ц</a:t>
            </a:r>
            <a:r>
              <a:rPr lang="ru-RU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- антиоксиданс, укључен је у процесе биосинтезе протеина и неуротрансмитера, регенерише друге биолошке антиоксидансе као што су глутатион.</a:t>
            </a:r>
          </a:p>
          <a:p>
            <a:pPr algn="just"/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Витамин Е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модулатор је апсорпције, транспорта и складиштења гвожђа.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80366BE-0F7B-4899-B06A-66D329AB2A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A63305-6B3C-4A16-914F-F676B8DC6FB1}" type="slidenum">
              <a:rPr lang="en-US" smtClean="0"/>
              <a:pPr/>
              <a:t>36</a:t>
            </a:fld>
            <a:endParaRPr lang="en-US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67544" y="476673"/>
            <a:ext cx="8229600" cy="3312368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sr-Cyrl-CS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Фармацеутско-технолошки аспекти смеше за ТПИ</a:t>
            </a:r>
          </a:p>
          <a:p>
            <a:r>
              <a:rPr lang="sr-Cyrl-CS" dirty="0">
                <a:latin typeface="Times New Roman" pitchFamily="18" charset="0"/>
                <a:cs typeface="Times New Roman" pitchFamily="18" charset="0"/>
              </a:rPr>
              <a:t>Израда ,,основне мешавине’’(угљени хидрати и аминокиселине)</a:t>
            </a:r>
          </a:p>
          <a:p>
            <a:r>
              <a:rPr lang="sr-Cyrl-CS" dirty="0">
                <a:latin typeface="Times New Roman" pitchFamily="18" charset="0"/>
                <a:cs typeface="Times New Roman" pitchFamily="18" charset="0"/>
              </a:rPr>
              <a:t>Додатак микро и макро минерала</a:t>
            </a:r>
          </a:p>
          <a:p>
            <a:r>
              <a:rPr lang="en-US" dirty="0" err="1">
                <a:latin typeface="Times New Roman" pitchFamily="18" charset="0"/>
                <a:cs typeface="Times New Roman" pitchFamily="18" charset="0"/>
              </a:rPr>
              <a:t>Основна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мешавина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настаје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када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се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садржај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ових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боца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уз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помоћ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вакума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или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гравитације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пребацује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стерилну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кесу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од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ethylen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-vinyl-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acetata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(ЕВА).</a:t>
            </a:r>
            <a:endParaRPr lang="sr-Cyrl-CS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3" name="Group 9"/>
          <p:cNvGrpSpPr>
            <a:grpSpLocks/>
          </p:cNvGrpSpPr>
          <p:nvPr/>
        </p:nvGrpSpPr>
        <p:grpSpPr bwMode="auto">
          <a:xfrm>
            <a:off x="251520" y="4005064"/>
            <a:ext cx="8724900" cy="2622178"/>
            <a:chOff x="395" y="1876"/>
            <a:chExt cx="4938" cy="1743"/>
          </a:xfrm>
        </p:grpSpPr>
        <p:pic>
          <p:nvPicPr>
            <p:cNvPr id="4" name="Picture 7" descr="DSC01845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95" y="1891"/>
              <a:ext cx="2295" cy="17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" name="Picture 8" descr="DSC01846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009" y="1876"/>
              <a:ext cx="2324" cy="17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6" name="Rectangle 5"/>
          <p:cNvSpPr/>
          <p:nvPr/>
        </p:nvSpPr>
        <p:spPr>
          <a:xfrm>
            <a:off x="539552" y="4005064"/>
            <a:ext cx="8604448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85775" indent="-485775" defTabSz="762000" eaLnBrk="0" hangingPunct="0">
              <a:lnSpc>
                <a:spcPct val="85000"/>
              </a:lnSpc>
              <a:spcBef>
                <a:spcPct val="60000"/>
              </a:spcBef>
              <a:buClr>
                <a:schemeClr val="accent1"/>
              </a:buClr>
              <a:buSzPct val="80000"/>
              <a:buFont typeface="Monotype Sorts" pitchFamily="2" charset="2"/>
              <a:buNone/>
              <a:defRPr/>
            </a:pPr>
            <a:r>
              <a:rPr lang="sr-Cyrl-CS" sz="200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1</a:t>
            </a:r>
            <a:r>
              <a:rPr lang="hr-HR" sz="200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5-20 </a:t>
            </a:r>
            <a:r>
              <a:rPr lang="ru-RU" sz="200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амино киселина	                                      10-12 електролита</a:t>
            </a:r>
          </a:p>
          <a:p>
            <a:pPr marL="485775" indent="-485775" defTabSz="762000" eaLnBrk="0" hangingPunct="0">
              <a:lnSpc>
                <a:spcPct val="85000"/>
              </a:lnSpc>
              <a:spcBef>
                <a:spcPct val="60000"/>
              </a:spcBef>
              <a:buClr>
                <a:schemeClr val="accent1"/>
              </a:buClr>
              <a:buSzPct val="80000"/>
              <a:buFont typeface="Monotype Sorts" pitchFamily="2" charset="2"/>
              <a:buNone/>
              <a:defRPr/>
            </a:pPr>
            <a:r>
              <a:rPr lang="ru-RU" sz="200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Глукозе                                                                         5-7 елемента у трагу</a:t>
            </a:r>
          </a:p>
          <a:p>
            <a:pPr marL="485775" indent="-485775" defTabSz="762000" eaLnBrk="0" hangingPunct="0">
              <a:lnSpc>
                <a:spcPct val="85000"/>
              </a:lnSpc>
              <a:spcBef>
                <a:spcPct val="60000"/>
              </a:spcBef>
              <a:buClr>
                <a:schemeClr val="accent1"/>
              </a:buClr>
              <a:buSzPct val="80000"/>
              <a:buFont typeface="Monotype Sorts" pitchFamily="2" charset="2"/>
              <a:buNone/>
              <a:defRPr/>
            </a:pPr>
            <a:r>
              <a:rPr lang="ru-RU" sz="200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Масти	                                                                           До 12 витамина</a:t>
            </a:r>
          </a:p>
          <a:p>
            <a:pPr marL="485775" indent="-485775" defTabSz="762000" eaLnBrk="0" hangingPunct="0">
              <a:lnSpc>
                <a:spcPct val="85000"/>
              </a:lnSpc>
              <a:spcBef>
                <a:spcPct val="60000"/>
              </a:spcBef>
              <a:buClr>
                <a:schemeClr val="accent1"/>
              </a:buClr>
              <a:buSzPct val="80000"/>
              <a:buFont typeface="Monotype Sorts" pitchFamily="2" charset="2"/>
              <a:buNone/>
              <a:defRPr/>
            </a:pPr>
            <a:r>
              <a:rPr lang="ru-RU" sz="200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Воде</a:t>
            </a:r>
            <a:endParaRPr lang="hr-HR" sz="2000" dirty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4048FBC-07B2-4087-AD0F-FF5C26C22E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A63305-6B3C-4A16-914F-F676B8DC6FB1}" type="slidenum">
              <a:rPr lang="en-US" smtClean="0"/>
              <a:pPr/>
              <a:t>37</a:t>
            </a:fld>
            <a:endParaRPr lang="en-US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530352"/>
            <a:ext cx="8435280" cy="4187952"/>
          </a:xfrm>
        </p:spPr>
        <p:txBody>
          <a:bodyPr/>
          <a:lstStyle/>
          <a:p>
            <a:pPr algn="just"/>
            <a:r>
              <a:rPr lang="en-US" dirty="0" err="1">
                <a:latin typeface="Times New Roman" pitchFamily="18" charset="0"/>
                <a:cs typeface="Times New Roman" pitchFamily="18" charset="0"/>
              </a:rPr>
              <a:t>Хидрофилни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витамини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се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растварају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емулзији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липофилних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витамина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и 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додају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се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емулзиј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масти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.</a:t>
            </a:r>
            <a:endParaRPr lang="sr-Cyrl-CS" dirty="0">
              <a:latin typeface="Times New Roman" pitchFamily="18" charset="0"/>
              <a:cs typeface="Times New Roman" pitchFamily="18" charset="0"/>
            </a:endParaRPr>
          </a:p>
          <a:p>
            <a:endParaRPr lang="sr-Cyrl-RS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err="1">
                <a:latin typeface="Times New Roman" pitchFamily="18" charset="0"/>
                <a:cs typeface="Times New Roman" pitchFamily="18" charset="0"/>
              </a:rPr>
              <a:t>Овако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формирана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емулзија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под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вакумом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се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уноси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у ЕВА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кесу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где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се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већ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налази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основна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смеша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. </a:t>
            </a:r>
            <a:endParaRPr lang="sr-Cyrl-CS" dirty="0">
              <a:latin typeface="Times New Roman" pitchFamily="18" charset="0"/>
              <a:cs typeface="Times New Roman" pitchFamily="18" charset="0"/>
            </a:endParaRPr>
          </a:p>
          <a:p>
            <a:endParaRPr lang="sr-Cyrl-RS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err="1">
                <a:latin typeface="Times New Roman" pitchFamily="18" charset="0"/>
                <a:cs typeface="Times New Roman" pitchFamily="18" charset="0"/>
              </a:rPr>
              <a:t>Када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су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сви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неопходни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састојци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унети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врши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се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затапање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кесе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њено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лагано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меш</a:t>
            </a:r>
            <a:r>
              <a:rPr lang="sr-Cyrl-CS" dirty="0">
                <a:latin typeface="Times New Roman" pitchFamily="18" charset="0"/>
                <a:cs typeface="Times New Roman" pitchFamily="18" charset="0"/>
              </a:rPr>
              <a:t>ање</a:t>
            </a:r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4" name="Picture 3" descr="KabivenMCB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4221088"/>
            <a:ext cx="2617788" cy="242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DSC0624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92500" y="4146550"/>
            <a:ext cx="3170238" cy="2354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6146" name="Object 13"/>
          <p:cNvGraphicFramePr>
            <a:graphicFrameLocks noChangeAspect="1"/>
          </p:cNvGraphicFramePr>
          <p:nvPr/>
        </p:nvGraphicFramePr>
        <p:xfrm>
          <a:off x="7354888" y="3861048"/>
          <a:ext cx="1789112" cy="27025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1632" name="PhotoImpact" r:id="rId5" imgW="706898" imgH="1203555" progId="">
                  <p:embed/>
                </p:oleObj>
              </mc:Choice>
              <mc:Fallback>
                <p:oleObj name="PhotoImpact" r:id="rId5" imgW="706898" imgH="1203555" progId="">
                  <p:embed/>
                  <p:pic>
                    <p:nvPicPr>
                      <p:cNvPr id="0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54888" y="3861048"/>
                        <a:ext cx="1789112" cy="270257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FFFF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140F63F-AD5F-4142-9EFF-2E199D51D4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A63305-6B3C-4A16-914F-F676B8DC6FB1}" type="slidenum">
              <a:rPr lang="en-US" smtClean="0"/>
              <a:pPr/>
              <a:t>38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285728"/>
            <a:ext cx="8229600" cy="5721563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Сигнатура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 </a:t>
            </a:r>
            <a:endParaRPr lang="sr-Cyrl-CS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err="1">
                <a:latin typeface="Times New Roman" pitchFamily="18" charset="0"/>
                <a:cs typeface="Times New Roman" pitchFamily="18" charset="0"/>
              </a:rPr>
              <a:t>име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пацијента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податке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старост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телесна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маса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дијагноза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)</a:t>
            </a:r>
            <a:endParaRPr lang="sr-Cyrl-CS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err="1">
                <a:latin typeface="Times New Roman" pitchFamily="18" charset="0"/>
                <a:cs typeface="Times New Roman" pitchFamily="18" charset="0"/>
              </a:rPr>
              <a:t>датум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припремања</a:t>
            </a:r>
            <a:endParaRPr lang="sr-Cyrl-CS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err="1">
                <a:latin typeface="Times New Roman" pitchFamily="18" charset="0"/>
                <a:cs typeface="Times New Roman" pitchFamily="18" charset="0"/>
              </a:rPr>
              <a:t>количине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састојака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мешавине</a:t>
            </a:r>
            <a:endParaRPr lang="sr-Cyrl-CS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err="1">
                <a:latin typeface="Times New Roman" pitchFamily="18" charset="0"/>
                <a:cs typeface="Times New Roman" pitchFamily="18" charset="0"/>
              </a:rPr>
              <a:t>додате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адитиве</a:t>
            </a:r>
            <a:r>
              <a:rPr lang="sr-Cyrl-CS" dirty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ако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их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има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endParaRPr lang="sr-Cyrl-CS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err="1">
                <a:latin typeface="Times New Roman" pitchFamily="18" charset="0"/>
                <a:cs typeface="Times New Roman" pitchFamily="18" charset="0"/>
              </a:rPr>
              <a:t>укупна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запремина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раствора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sr-Cyrl-C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енергетска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вредност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, </a:t>
            </a:r>
            <a:endParaRPr lang="sr-Cyrl-CS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err="1">
                <a:latin typeface="Times New Roman" pitchFamily="18" charset="0"/>
                <a:cs typeface="Times New Roman" pitchFamily="18" charset="0"/>
              </a:rPr>
              <a:t>начин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чувања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 </a:t>
            </a:r>
            <a:endParaRPr lang="sr-Cyrl-CS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err="1">
                <a:latin typeface="Times New Roman" pitchFamily="18" charset="0"/>
                <a:cs typeface="Times New Roman" pitchFamily="18" charset="0"/>
              </a:rPr>
              <a:t>рок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употребе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endParaRPr lang="sr-Cyrl-CS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err="1">
                <a:latin typeface="Times New Roman" pitchFamily="18" charset="0"/>
                <a:cs typeface="Times New Roman" pitchFamily="18" charset="0"/>
              </a:rPr>
              <a:t>потписе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ординирајућег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лекара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фармацеута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. </a:t>
            </a:r>
            <a:endParaRPr lang="sr-Cyrl-CS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Све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ове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мешавине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се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израђују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непосредно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пред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примену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али</a:t>
            </a:r>
            <a:endParaRPr lang="sr-Cyrl-CS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ако</a:t>
            </a:r>
            <a:r>
              <a:rPr lang="en-US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се</a:t>
            </a:r>
            <a:r>
              <a:rPr lang="en-US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морају</a:t>
            </a:r>
            <a:r>
              <a:rPr lang="en-US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чувати</a:t>
            </a:r>
            <a:r>
              <a:rPr lang="en-US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чувају</a:t>
            </a:r>
            <a:r>
              <a:rPr lang="en-US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се</a:t>
            </a:r>
            <a:r>
              <a:rPr lang="en-US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en-US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фрижидеру</a:t>
            </a:r>
            <a:r>
              <a:rPr lang="en-US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en-US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температури</a:t>
            </a:r>
            <a:r>
              <a:rPr lang="sr-Cyrl-RS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од</a:t>
            </a:r>
            <a:r>
              <a:rPr lang="en-US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2 – 8°C.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B3A427F-82E2-43A7-AABB-BDD5D03C38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A63305-6B3C-4A16-914F-F676B8DC6FB1}" type="slidenum">
              <a:rPr lang="en-US" smtClean="0"/>
              <a:pPr/>
              <a:t>39</a:t>
            </a:fld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285728"/>
            <a:ext cx="8229600" cy="57215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sr-Cyrl-CS" sz="24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24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одела хранљивих материја према улози у организму </a:t>
            </a:r>
            <a:endParaRPr lang="ru-RU" sz="24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градивне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(беланчевине, C</a:t>
            </a:r>
            <a:r>
              <a:rPr lang="sr-Latn-CS" sz="2400" dirty="0">
                <a:latin typeface="Times New Roman" pitchFamily="18" charset="0"/>
                <a:cs typeface="Times New Roman" pitchFamily="18" charset="0"/>
              </a:rPr>
              <a:t>a,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P),</a:t>
            </a:r>
            <a:endParaRPr lang="sr-Cyrl-CS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енергетске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(угљени хидрати, масти)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заштитне</a:t>
            </a: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(витамини, олигоелементи)</a:t>
            </a:r>
          </a:p>
          <a:p>
            <a:pPr>
              <a:buNone/>
            </a:pP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4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Организам човека</a:t>
            </a:r>
            <a:r>
              <a:rPr lang="ru-RU" sz="2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се састоји од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: </a:t>
            </a:r>
            <a:endParaRPr lang="sr-Cyrl-CS" sz="24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60%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воде,</a:t>
            </a:r>
          </a:p>
          <a:p>
            <a:pPr algn="ctr">
              <a:buNone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16% протеина, </a:t>
            </a:r>
          </a:p>
          <a:p>
            <a:pPr algn="ctr">
              <a:buNone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12% масти, </a:t>
            </a:r>
          </a:p>
          <a:p>
            <a:pPr algn="ctr">
              <a:buNone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4,6% минерала и </a:t>
            </a:r>
          </a:p>
          <a:p>
            <a:pPr algn="ctr">
              <a:buNone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0,3% угљених хидрата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5" descr="salata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44208" y="2780928"/>
            <a:ext cx="1935163" cy="175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367591B-BCA7-43D9-A6EF-B0B0EC8BC1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A63305-6B3C-4A16-914F-F676B8DC6FB1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285728"/>
            <a:ext cx="8507288" cy="6572272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sr-Cyrl-CS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СМЕШЕ ЗА ТПИ</a:t>
            </a:r>
          </a:p>
          <a:p>
            <a:pPr algn="just">
              <a:buNone/>
            </a:pPr>
            <a:r>
              <a:rPr lang="sr-Cyrl-CS" dirty="0">
                <a:latin typeface="Times New Roman" pitchFamily="18" charset="0"/>
                <a:cs typeface="Times New Roman" pitchFamily="18" charset="0"/>
              </a:rPr>
              <a:t>Израда:</a:t>
            </a:r>
          </a:p>
          <a:p>
            <a:r>
              <a:rPr lang="sr-Cyrl-CS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Асептични услови</a:t>
            </a:r>
          </a:p>
          <a:p>
            <a:r>
              <a:rPr lang="en-US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комора</a:t>
            </a:r>
            <a:r>
              <a:rPr lang="en-US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са</a:t>
            </a:r>
            <a:r>
              <a:rPr lang="en-US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лам</a:t>
            </a:r>
            <a:r>
              <a:rPr lang="sr-Cyrl-CS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ин</a:t>
            </a:r>
            <a:r>
              <a:rPr lang="en-US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арним</a:t>
            </a:r>
            <a:r>
              <a:rPr lang="en-US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протоком</a:t>
            </a:r>
            <a:r>
              <a:rPr lang="en-US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ваздуха</a:t>
            </a:r>
            <a:endParaRPr lang="sr-Cyrl-CS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Wingdings" pitchFamily="2" charset="2"/>
              <a:buChar char="Ø"/>
            </a:pP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Ламинарна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комора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се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укључује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15-20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минута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пре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почетка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рада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уноси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се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неопходан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материјал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. </a:t>
            </a:r>
            <a:endParaRPr lang="sr-Cyrl-RS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Wingdings" pitchFamily="2" charset="2"/>
              <a:buChar char="Ø"/>
            </a:pPr>
            <a:endParaRPr lang="sr-Cyrl-RS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Wingdings" pitchFamily="2" charset="2"/>
              <a:buChar char="Ø"/>
            </a:pPr>
            <a:r>
              <a:rPr lang="sr-Cyrl-RS" dirty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собље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улази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са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чистим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рукама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стерилном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одећом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и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кретање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је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сведено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минимум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како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би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се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смањила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опасност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од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контаминације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. </a:t>
            </a:r>
            <a:endParaRPr lang="sr-Cyrl-RS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Wingdings" pitchFamily="2" charset="2"/>
              <a:buChar char="Ø"/>
            </a:pPr>
            <a:endParaRPr lang="sr-Cyrl-RS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Wingdings" pitchFamily="2" charset="2"/>
              <a:buChar char="Ø"/>
            </a:pP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Сав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материјал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опрема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који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се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користе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су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стерилисани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та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стерилност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се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мора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одржати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у</a:t>
            </a:r>
            <a:endParaRPr lang="sr-Cyrl-CS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sr-Cyrl-RS" dirty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току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асептичног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поступка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израде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.</a:t>
            </a:r>
            <a:endParaRPr lang="sr-Cyrl-CS" dirty="0">
              <a:latin typeface="Times New Roman" pitchFamily="18" charset="0"/>
              <a:cs typeface="Times New Roman" pitchFamily="18" charset="0"/>
            </a:endParaRPr>
          </a:p>
          <a:p>
            <a:endParaRPr lang="sr-Cyrl-CS" dirty="0">
              <a:latin typeface="Times New Roman" pitchFamily="18" charset="0"/>
              <a:cs typeface="Times New Roman" pitchFamily="18" charset="0"/>
            </a:endParaRPr>
          </a:p>
          <a:p>
            <a:endParaRPr lang="sr-Cyrl-CS" dirty="0"/>
          </a:p>
          <a:p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59998FB-0851-44CD-9DC0-706A645134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A63305-6B3C-4A16-914F-F676B8DC6FB1}" type="slidenum">
              <a:rPr lang="en-US" smtClean="0"/>
              <a:pPr/>
              <a:t>40</a:t>
            </a:fld>
            <a:endParaRPr lang="en-US"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sr-Cyrl-RS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ТПИ</a:t>
            </a:r>
            <a:r>
              <a:rPr lang="sr-Latn-CS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sr-Cyrl-CS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израда у болничкој апотеци</a:t>
            </a:r>
            <a:endParaRPr lang="en-US" dirty="0">
              <a:solidFill>
                <a:srgbClr val="0070C0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267744" y="1772816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sr-Cyrl-CS" sz="24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СВАКОМ ПАЦИЈЕНТУ ПРЕМА ПОТРЕБАМА</a:t>
            </a:r>
            <a:endParaRPr lang="en-US" sz="24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3" descr="25 PREPRAVLJEN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3267075"/>
            <a:ext cx="4052888" cy="2717800"/>
          </a:xfrm>
          <a:prstGeom prst="rect">
            <a:avLst/>
          </a:prstGeom>
          <a:noFill/>
          <a:ln w="57150">
            <a:solidFill>
              <a:srgbClr val="333333"/>
            </a:solidFill>
            <a:miter lim="800000"/>
            <a:headEnd/>
            <a:tailEnd/>
          </a:ln>
        </p:spPr>
      </p:pic>
      <p:pic>
        <p:nvPicPr>
          <p:cNvPr id="6" name="Picture 4" descr="DSC0624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3068960"/>
            <a:ext cx="3797300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CF5DE80-D06E-4E23-879F-6FFD88C596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A63305-6B3C-4A16-914F-F676B8DC6FB1}" type="slidenum">
              <a:rPr lang="en-US" smtClean="0"/>
              <a:pPr/>
              <a:t>41</a:t>
            </a:fld>
            <a:endParaRPr lang="en-US"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6"/>
          <p:cNvSpPr>
            <a:spLocks noChangeArrowheads="1"/>
          </p:cNvSpPr>
          <p:nvPr/>
        </p:nvSpPr>
        <p:spPr bwMode="blackWhite">
          <a:xfrm>
            <a:off x="250825" y="2393950"/>
            <a:ext cx="8661400" cy="4416425"/>
          </a:xfrm>
          <a:prstGeom prst="rect">
            <a:avLst/>
          </a:prstGeom>
          <a:solidFill>
            <a:srgbClr val="FFFFFF"/>
          </a:solidFill>
          <a:ln w="50800">
            <a:solidFill>
              <a:srgbClr val="000000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pPr eaLnBrk="0" hangingPunct="0"/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7347" name="Picture 8" descr="New Pic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8925" y="3516313"/>
            <a:ext cx="2305050" cy="321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348" name="Picture 1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4800" y="2417763"/>
            <a:ext cx="4848225" cy="280987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</p:pic>
      <p:sp>
        <p:nvSpPr>
          <p:cNvPr id="57349" name="Text Box 4"/>
          <p:cNvSpPr txBox="1">
            <a:spLocks noChangeArrowheads="1"/>
          </p:cNvSpPr>
          <p:nvPr/>
        </p:nvSpPr>
        <p:spPr bwMode="blackWhite">
          <a:xfrm>
            <a:off x="2714625" y="3811588"/>
            <a:ext cx="2428875" cy="13716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eaLnBrk="0" hangingPunct="0"/>
            <a:r>
              <a:rPr lang="hr-HR" sz="2400">
                <a:latin typeface="Times New Roman" pitchFamily="18" charset="0"/>
                <a:cs typeface="Times New Roman" pitchFamily="18" charset="0"/>
              </a:rPr>
              <a:t>CLEANROOM</a:t>
            </a:r>
          </a:p>
          <a:p>
            <a:pPr eaLnBrk="0" hangingPunct="0"/>
            <a:r>
              <a:rPr lang="hr-HR" sz="2400">
                <a:latin typeface="Times New Roman" pitchFamily="18" charset="0"/>
                <a:cs typeface="Times New Roman" pitchFamily="18" charset="0"/>
              </a:rPr>
              <a:t>GMP Class B </a:t>
            </a:r>
          </a:p>
          <a:p>
            <a:pPr eaLnBrk="0" hangingPunct="0"/>
            <a:r>
              <a:rPr lang="hr-HR">
                <a:latin typeface="Times New Roman" pitchFamily="18" charset="0"/>
                <a:cs typeface="Times New Roman" pitchFamily="18" charset="0"/>
              </a:rPr>
              <a:t>(background, </a:t>
            </a:r>
          </a:p>
          <a:p>
            <a:pPr eaLnBrk="0" hangingPunct="0"/>
            <a:r>
              <a:rPr lang="hr-HR">
                <a:latin typeface="Times New Roman" pitchFamily="18" charset="0"/>
                <a:cs typeface="Times New Roman" pitchFamily="18" charset="0"/>
              </a:rPr>
              <a:t>controlled area)</a:t>
            </a:r>
          </a:p>
        </p:txBody>
      </p:sp>
      <p:sp>
        <p:nvSpPr>
          <p:cNvPr id="57350" name="Line 12"/>
          <p:cNvSpPr>
            <a:spLocks noChangeShapeType="1"/>
          </p:cNvSpPr>
          <p:nvPr/>
        </p:nvSpPr>
        <p:spPr bwMode="blackWhite">
          <a:xfrm>
            <a:off x="4575175" y="2813050"/>
            <a:ext cx="0" cy="758825"/>
          </a:xfrm>
          <a:prstGeom prst="line">
            <a:avLst/>
          </a:prstGeom>
          <a:noFill/>
          <a:ln w="152400">
            <a:solidFill>
              <a:srgbClr val="00CCFF"/>
            </a:solidFill>
            <a:round/>
            <a:headEnd type="none" w="sm" len="sm"/>
            <a:tailEnd type="triangl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57351" name="Line 13"/>
          <p:cNvSpPr>
            <a:spLocks noChangeShapeType="1"/>
          </p:cNvSpPr>
          <p:nvPr/>
        </p:nvSpPr>
        <p:spPr bwMode="blackWhite">
          <a:xfrm>
            <a:off x="620713" y="2763838"/>
            <a:ext cx="0" cy="758825"/>
          </a:xfrm>
          <a:prstGeom prst="line">
            <a:avLst/>
          </a:prstGeom>
          <a:noFill/>
          <a:ln w="152400">
            <a:solidFill>
              <a:srgbClr val="00CCFF"/>
            </a:solidFill>
            <a:round/>
            <a:headEnd type="none" w="sm" len="sm"/>
            <a:tailEnd type="triangl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57352" name="Line 14"/>
          <p:cNvSpPr>
            <a:spLocks noChangeShapeType="1"/>
          </p:cNvSpPr>
          <p:nvPr/>
        </p:nvSpPr>
        <p:spPr bwMode="blackWhite">
          <a:xfrm>
            <a:off x="1395413" y="2779713"/>
            <a:ext cx="0" cy="758825"/>
          </a:xfrm>
          <a:prstGeom prst="line">
            <a:avLst/>
          </a:prstGeom>
          <a:noFill/>
          <a:ln w="152400">
            <a:solidFill>
              <a:srgbClr val="00CCFF"/>
            </a:solidFill>
            <a:round/>
            <a:headEnd type="none" w="sm" len="sm"/>
            <a:tailEnd type="triangl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57353" name="Line 15"/>
          <p:cNvSpPr>
            <a:spLocks noChangeShapeType="1"/>
          </p:cNvSpPr>
          <p:nvPr/>
        </p:nvSpPr>
        <p:spPr bwMode="blackWhite">
          <a:xfrm>
            <a:off x="2216150" y="2795588"/>
            <a:ext cx="0" cy="758825"/>
          </a:xfrm>
          <a:prstGeom prst="line">
            <a:avLst/>
          </a:prstGeom>
          <a:noFill/>
          <a:ln w="152400">
            <a:solidFill>
              <a:srgbClr val="00CCFF"/>
            </a:solidFill>
            <a:round/>
            <a:headEnd type="none" w="sm" len="sm"/>
            <a:tailEnd type="triangl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57354" name="Line 16"/>
          <p:cNvSpPr>
            <a:spLocks noChangeShapeType="1"/>
          </p:cNvSpPr>
          <p:nvPr/>
        </p:nvSpPr>
        <p:spPr bwMode="blackWhite">
          <a:xfrm>
            <a:off x="3054350" y="2763838"/>
            <a:ext cx="0" cy="758825"/>
          </a:xfrm>
          <a:prstGeom prst="line">
            <a:avLst/>
          </a:prstGeom>
          <a:noFill/>
          <a:ln w="152400">
            <a:solidFill>
              <a:srgbClr val="00CCFF"/>
            </a:solidFill>
            <a:round/>
            <a:headEnd type="none" w="sm" len="sm"/>
            <a:tailEnd type="triangl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57355" name="Line 17"/>
          <p:cNvSpPr>
            <a:spLocks noChangeShapeType="1"/>
          </p:cNvSpPr>
          <p:nvPr/>
        </p:nvSpPr>
        <p:spPr bwMode="blackWhite">
          <a:xfrm>
            <a:off x="3829050" y="2779713"/>
            <a:ext cx="0" cy="758825"/>
          </a:xfrm>
          <a:prstGeom prst="line">
            <a:avLst/>
          </a:prstGeom>
          <a:noFill/>
          <a:ln w="152400">
            <a:solidFill>
              <a:srgbClr val="00CCFF"/>
            </a:solidFill>
            <a:round/>
            <a:headEnd type="none" w="sm" len="sm"/>
            <a:tailEnd type="triangl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57356" name="Text Box 22"/>
          <p:cNvSpPr txBox="1">
            <a:spLocks noChangeArrowheads="1"/>
          </p:cNvSpPr>
          <p:nvPr/>
        </p:nvSpPr>
        <p:spPr bwMode="blackWhite">
          <a:xfrm>
            <a:off x="1252538" y="2752725"/>
            <a:ext cx="3317875" cy="4572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eaLnBrk="0" hangingPunct="0"/>
            <a:r>
              <a:rPr lang="hr-HR" sz="2400">
                <a:latin typeface="Times New Roman" pitchFamily="18" charset="0"/>
                <a:cs typeface="Times New Roman" pitchFamily="18" charset="0"/>
              </a:rPr>
              <a:t>HEPA filtered air</a:t>
            </a:r>
          </a:p>
        </p:txBody>
      </p:sp>
      <p:sp>
        <p:nvSpPr>
          <p:cNvPr id="57357" name="Text Box 23"/>
          <p:cNvSpPr txBox="1">
            <a:spLocks noChangeArrowheads="1"/>
          </p:cNvSpPr>
          <p:nvPr/>
        </p:nvSpPr>
        <p:spPr bwMode="blackWhite">
          <a:xfrm>
            <a:off x="1125538" y="4189413"/>
            <a:ext cx="1117600" cy="120015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eaLnBrk="0" hangingPunct="0"/>
            <a:r>
              <a:rPr lang="hr-HR" sz="2400">
                <a:latin typeface="Times New Roman" pitchFamily="18" charset="0"/>
                <a:cs typeface="Times New Roman" pitchFamily="18" charset="0"/>
              </a:rPr>
              <a:t>HEPA filtered air</a:t>
            </a:r>
          </a:p>
        </p:txBody>
      </p:sp>
      <p:sp>
        <p:nvSpPr>
          <p:cNvPr id="57358" name="Line 25"/>
          <p:cNvSpPr>
            <a:spLocks noChangeShapeType="1"/>
          </p:cNvSpPr>
          <p:nvPr/>
        </p:nvSpPr>
        <p:spPr bwMode="blackWhite">
          <a:xfrm>
            <a:off x="5154613" y="2425700"/>
            <a:ext cx="0" cy="376555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57359" name="Text Box 26"/>
          <p:cNvSpPr txBox="1">
            <a:spLocks noChangeArrowheads="1"/>
          </p:cNvSpPr>
          <p:nvPr/>
        </p:nvSpPr>
        <p:spPr bwMode="blackWhite">
          <a:xfrm>
            <a:off x="5207000" y="3830638"/>
            <a:ext cx="2119313" cy="110807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eaLnBrk="0" hangingPunct="0"/>
            <a:r>
              <a:rPr lang="hr-HR" sz="2400">
                <a:latin typeface="Times New Roman" pitchFamily="18" charset="0"/>
                <a:cs typeface="Times New Roman" pitchFamily="18" charset="0"/>
              </a:rPr>
              <a:t>ANTEROOM</a:t>
            </a:r>
          </a:p>
          <a:p>
            <a:pPr eaLnBrk="0" hangingPunct="0"/>
            <a:r>
              <a:rPr lang="hr-HR" sz="2400">
                <a:latin typeface="Times New Roman" pitchFamily="18" charset="0"/>
                <a:cs typeface="Times New Roman" pitchFamily="18" charset="0"/>
              </a:rPr>
              <a:t>GMP Class C </a:t>
            </a:r>
          </a:p>
          <a:p>
            <a:pPr eaLnBrk="0" hangingPunct="0"/>
            <a:r>
              <a:rPr lang="hr-HR">
                <a:latin typeface="Times New Roman" pitchFamily="18" charset="0"/>
                <a:cs typeface="Times New Roman" pitchFamily="18" charset="0"/>
              </a:rPr>
              <a:t>(gowning room)</a:t>
            </a:r>
          </a:p>
        </p:txBody>
      </p:sp>
      <p:pic>
        <p:nvPicPr>
          <p:cNvPr id="57360" name="Picture 2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blackWhite">
          <a:xfrm>
            <a:off x="5465763" y="2417763"/>
            <a:ext cx="1654175" cy="280987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</p:pic>
      <p:sp>
        <p:nvSpPr>
          <p:cNvPr id="57361" name="Line 30"/>
          <p:cNvSpPr>
            <a:spLocks noChangeShapeType="1"/>
          </p:cNvSpPr>
          <p:nvPr/>
        </p:nvSpPr>
        <p:spPr bwMode="blackWhite">
          <a:xfrm>
            <a:off x="5838825" y="2822575"/>
            <a:ext cx="0" cy="758825"/>
          </a:xfrm>
          <a:prstGeom prst="line">
            <a:avLst/>
          </a:prstGeom>
          <a:noFill/>
          <a:ln w="152400">
            <a:solidFill>
              <a:srgbClr val="00CCFF"/>
            </a:solidFill>
            <a:round/>
            <a:headEnd type="none" w="sm" len="sm"/>
            <a:tailEnd type="triangl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57362" name="Line 31"/>
          <p:cNvSpPr>
            <a:spLocks noChangeShapeType="1"/>
          </p:cNvSpPr>
          <p:nvPr/>
        </p:nvSpPr>
        <p:spPr bwMode="blackWhite">
          <a:xfrm>
            <a:off x="6602413" y="2795588"/>
            <a:ext cx="0" cy="758825"/>
          </a:xfrm>
          <a:prstGeom prst="line">
            <a:avLst/>
          </a:prstGeom>
          <a:noFill/>
          <a:ln w="152400">
            <a:solidFill>
              <a:srgbClr val="00CCFF"/>
            </a:solidFill>
            <a:round/>
            <a:headEnd type="none" w="sm" len="sm"/>
            <a:tailEnd type="triangl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57363" name="AutoShape 37"/>
          <p:cNvSpPr>
            <a:spLocks noChangeArrowheads="1"/>
          </p:cNvSpPr>
          <p:nvPr/>
        </p:nvSpPr>
        <p:spPr bwMode="blackWhite">
          <a:xfrm rot="10813908" flipH="1">
            <a:off x="4335463" y="5592763"/>
            <a:ext cx="666750" cy="1096962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5898240 60000 65536"/>
              <a:gd name="T10" fmla="*/ 5898240 60000 65536"/>
              <a:gd name="T11" fmla="*/ 0 60000 65536"/>
              <a:gd name="T12" fmla="*/ 12427 w 21600"/>
              <a:gd name="T13" fmla="*/ 2912 h 21600"/>
              <a:gd name="T14" fmla="*/ 18227 w 21600"/>
              <a:gd name="T15" fmla="*/ 9246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1600" y="6079"/>
                </a:moveTo>
                <a:lnTo>
                  <a:pt x="15126" y="0"/>
                </a:lnTo>
                <a:lnTo>
                  <a:pt x="15126" y="2912"/>
                </a:lnTo>
                <a:lnTo>
                  <a:pt x="12427" y="2912"/>
                </a:lnTo>
                <a:cubicBezTo>
                  <a:pt x="5564" y="2912"/>
                  <a:pt x="0" y="7052"/>
                  <a:pt x="0" y="12158"/>
                </a:cubicBezTo>
                <a:lnTo>
                  <a:pt x="0" y="21600"/>
                </a:lnTo>
                <a:lnTo>
                  <a:pt x="6474" y="21600"/>
                </a:lnTo>
                <a:lnTo>
                  <a:pt x="6474" y="12158"/>
                </a:lnTo>
                <a:cubicBezTo>
                  <a:pt x="6474" y="10550"/>
                  <a:pt x="9139" y="9246"/>
                  <a:pt x="12427" y="9246"/>
                </a:cubicBezTo>
                <a:lnTo>
                  <a:pt x="15126" y="9246"/>
                </a:lnTo>
                <a:lnTo>
                  <a:pt x="15126" y="12158"/>
                </a:lnTo>
                <a:lnTo>
                  <a:pt x="21600" y="6079"/>
                </a:lnTo>
                <a:close/>
              </a:path>
            </a:pathLst>
          </a:custGeom>
          <a:solidFill>
            <a:srgbClr val="33CCCC"/>
          </a:solidFill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7364" name="AutoShape 38"/>
          <p:cNvSpPr>
            <a:spLocks noChangeArrowheads="1"/>
          </p:cNvSpPr>
          <p:nvPr/>
        </p:nvSpPr>
        <p:spPr bwMode="blackWhite">
          <a:xfrm rot="10813908" flipH="1">
            <a:off x="6554788" y="5605463"/>
            <a:ext cx="666750" cy="1096962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5898240 60000 65536"/>
              <a:gd name="T10" fmla="*/ 5898240 60000 65536"/>
              <a:gd name="T11" fmla="*/ 0 60000 65536"/>
              <a:gd name="T12" fmla="*/ 12427 w 21600"/>
              <a:gd name="T13" fmla="*/ 2912 h 21600"/>
              <a:gd name="T14" fmla="*/ 18227 w 21600"/>
              <a:gd name="T15" fmla="*/ 9246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1600" y="6079"/>
                </a:moveTo>
                <a:lnTo>
                  <a:pt x="15126" y="0"/>
                </a:lnTo>
                <a:lnTo>
                  <a:pt x="15126" y="2912"/>
                </a:lnTo>
                <a:lnTo>
                  <a:pt x="12427" y="2912"/>
                </a:lnTo>
                <a:cubicBezTo>
                  <a:pt x="5564" y="2912"/>
                  <a:pt x="0" y="7052"/>
                  <a:pt x="0" y="12158"/>
                </a:cubicBezTo>
                <a:lnTo>
                  <a:pt x="0" y="21600"/>
                </a:lnTo>
                <a:lnTo>
                  <a:pt x="6474" y="21600"/>
                </a:lnTo>
                <a:lnTo>
                  <a:pt x="6474" y="12158"/>
                </a:lnTo>
                <a:cubicBezTo>
                  <a:pt x="6474" y="10550"/>
                  <a:pt x="9139" y="9246"/>
                  <a:pt x="12427" y="9246"/>
                </a:cubicBezTo>
                <a:lnTo>
                  <a:pt x="15126" y="9246"/>
                </a:lnTo>
                <a:lnTo>
                  <a:pt x="15126" y="12158"/>
                </a:lnTo>
                <a:lnTo>
                  <a:pt x="21600" y="6079"/>
                </a:lnTo>
                <a:close/>
              </a:path>
            </a:pathLst>
          </a:custGeom>
          <a:solidFill>
            <a:srgbClr val="33CCCC"/>
          </a:solidFill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7365" name="AutoShape 39"/>
          <p:cNvSpPr>
            <a:spLocks noChangeArrowheads="1"/>
          </p:cNvSpPr>
          <p:nvPr/>
        </p:nvSpPr>
        <p:spPr bwMode="blackWhite">
          <a:xfrm rot="10786092">
            <a:off x="1573213" y="5484813"/>
            <a:ext cx="1138237" cy="1096962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5898240 60000 65536"/>
              <a:gd name="T10" fmla="*/ 5898240 60000 65536"/>
              <a:gd name="T11" fmla="*/ 0 60000 65536"/>
              <a:gd name="T12" fmla="*/ 12427 w 21600"/>
              <a:gd name="T13" fmla="*/ 2912 h 21600"/>
              <a:gd name="T14" fmla="*/ 18227 w 21600"/>
              <a:gd name="T15" fmla="*/ 9246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1600" y="6079"/>
                </a:moveTo>
                <a:lnTo>
                  <a:pt x="15126" y="0"/>
                </a:lnTo>
                <a:lnTo>
                  <a:pt x="15126" y="2912"/>
                </a:lnTo>
                <a:lnTo>
                  <a:pt x="12427" y="2912"/>
                </a:lnTo>
                <a:cubicBezTo>
                  <a:pt x="5564" y="2912"/>
                  <a:pt x="0" y="7052"/>
                  <a:pt x="0" y="12158"/>
                </a:cubicBezTo>
                <a:lnTo>
                  <a:pt x="0" y="21600"/>
                </a:lnTo>
                <a:lnTo>
                  <a:pt x="6474" y="21600"/>
                </a:lnTo>
                <a:lnTo>
                  <a:pt x="6474" y="12158"/>
                </a:lnTo>
                <a:cubicBezTo>
                  <a:pt x="6474" y="10550"/>
                  <a:pt x="9139" y="9246"/>
                  <a:pt x="12427" y="9246"/>
                </a:cubicBezTo>
                <a:lnTo>
                  <a:pt x="15126" y="9246"/>
                </a:lnTo>
                <a:lnTo>
                  <a:pt x="15126" y="12158"/>
                </a:lnTo>
                <a:lnTo>
                  <a:pt x="21600" y="6079"/>
                </a:lnTo>
                <a:close/>
              </a:path>
            </a:pathLst>
          </a:custGeom>
          <a:solidFill>
            <a:srgbClr val="33CCCC"/>
          </a:solidFill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7366" name="Text Box 5"/>
          <p:cNvSpPr txBox="1">
            <a:spLocks noChangeArrowheads="1"/>
          </p:cNvSpPr>
          <p:nvPr/>
        </p:nvSpPr>
        <p:spPr bwMode="blackWhite">
          <a:xfrm>
            <a:off x="-26988" y="700088"/>
            <a:ext cx="3627438" cy="118745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eaLnBrk="0" hangingPunct="0"/>
            <a:r>
              <a:rPr lang="hr-HR" sz="2400" i="1">
                <a:latin typeface="Times New Roman" pitchFamily="18" charset="0"/>
                <a:cs typeface="Times New Roman" pitchFamily="18" charset="0"/>
              </a:rPr>
              <a:t>Laminar Airflow Hood</a:t>
            </a:r>
          </a:p>
          <a:p>
            <a:pPr eaLnBrk="0" hangingPunct="0"/>
            <a:r>
              <a:rPr lang="hr-HR" sz="2400" i="1">
                <a:latin typeface="Times New Roman" pitchFamily="18" charset="0"/>
                <a:cs typeface="Times New Roman" pitchFamily="18" charset="0"/>
              </a:rPr>
              <a:t>GMP Class A               </a:t>
            </a:r>
            <a:r>
              <a:rPr lang="hr-HR" i="1">
                <a:latin typeface="Times New Roman" pitchFamily="18" charset="0"/>
                <a:cs typeface="Times New Roman" pitchFamily="18" charset="0"/>
              </a:rPr>
              <a:t>(critical compounding area</a:t>
            </a:r>
            <a:r>
              <a:rPr lang="hr-HR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hr-HR" sz="240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57367" name="Line 43"/>
          <p:cNvSpPr>
            <a:spLocks noChangeShapeType="1"/>
          </p:cNvSpPr>
          <p:nvPr/>
        </p:nvSpPr>
        <p:spPr bwMode="blackWhite">
          <a:xfrm>
            <a:off x="7354888" y="2419350"/>
            <a:ext cx="0" cy="3703638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57368" name="Text Box 45"/>
          <p:cNvSpPr txBox="1">
            <a:spLocks noChangeArrowheads="1"/>
          </p:cNvSpPr>
          <p:nvPr/>
        </p:nvSpPr>
        <p:spPr bwMode="blackWhite">
          <a:xfrm>
            <a:off x="2700338" y="5448300"/>
            <a:ext cx="1627187" cy="100647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algn="ctr" eaLnBrk="0" hangingPunct="0"/>
            <a:r>
              <a:rPr lang="hr-HR" sz="2400" b="1">
                <a:latin typeface="Times New Roman" pitchFamily="18" charset="0"/>
                <a:cs typeface="Times New Roman" pitchFamily="18" charset="0"/>
              </a:rPr>
              <a:t>++</a:t>
            </a:r>
          </a:p>
          <a:p>
            <a:pPr algn="ctr" eaLnBrk="0" hangingPunct="0"/>
            <a:r>
              <a:rPr lang="hr-HR">
                <a:latin typeface="Times New Roman" pitchFamily="18" charset="0"/>
                <a:cs typeface="Times New Roman" pitchFamily="18" charset="0"/>
              </a:rPr>
              <a:t>30 Pa positive pressure </a:t>
            </a:r>
          </a:p>
        </p:txBody>
      </p:sp>
      <p:sp>
        <p:nvSpPr>
          <p:cNvPr id="57369" name="Line 47"/>
          <p:cNvSpPr>
            <a:spLocks noChangeShapeType="1"/>
          </p:cNvSpPr>
          <p:nvPr/>
        </p:nvSpPr>
        <p:spPr bwMode="blackWhite">
          <a:xfrm>
            <a:off x="7364413" y="6154738"/>
            <a:ext cx="0" cy="636587"/>
          </a:xfrm>
          <a:prstGeom prst="line">
            <a:avLst/>
          </a:prstGeom>
          <a:noFill/>
          <a:ln w="12700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57370" name="Line 48"/>
          <p:cNvSpPr>
            <a:spLocks noChangeShapeType="1"/>
          </p:cNvSpPr>
          <p:nvPr/>
        </p:nvSpPr>
        <p:spPr bwMode="blackWhite">
          <a:xfrm>
            <a:off x="5151438" y="6180138"/>
            <a:ext cx="0" cy="636587"/>
          </a:xfrm>
          <a:prstGeom prst="line">
            <a:avLst/>
          </a:prstGeom>
          <a:noFill/>
          <a:ln w="12700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57371" name="Text Box 49"/>
          <p:cNvSpPr txBox="1">
            <a:spLocks noChangeArrowheads="1"/>
          </p:cNvSpPr>
          <p:nvPr/>
        </p:nvSpPr>
        <p:spPr bwMode="blackWhite">
          <a:xfrm>
            <a:off x="5264150" y="2779713"/>
            <a:ext cx="2030413" cy="830262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algn="ctr" eaLnBrk="0" hangingPunct="0"/>
            <a:r>
              <a:rPr lang="hr-HR" sz="2400">
                <a:latin typeface="Times New Roman" pitchFamily="18" charset="0"/>
                <a:cs typeface="Times New Roman" pitchFamily="18" charset="0"/>
              </a:rPr>
              <a:t>HEPA  filtered air</a:t>
            </a:r>
          </a:p>
        </p:txBody>
      </p:sp>
      <p:sp>
        <p:nvSpPr>
          <p:cNvPr id="57372" name="Rectangle 50"/>
          <p:cNvSpPr>
            <a:spLocks noChangeArrowheads="1"/>
          </p:cNvSpPr>
          <p:nvPr/>
        </p:nvSpPr>
        <p:spPr bwMode="blackWhite">
          <a:xfrm>
            <a:off x="260350" y="2046288"/>
            <a:ext cx="8661400" cy="344487"/>
          </a:xfrm>
          <a:prstGeom prst="rect">
            <a:avLst/>
          </a:prstGeom>
          <a:solidFill>
            <a:srgbClr val="FFFFFF"/>
          </a:solidFill>
          <a:ln w="50800">
            <a:solidFill>
              <a:srgbClr val="000000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pPr eaLnBrk="0" hangingPunct="0"/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7373" name="Rectangle 59"/>
          <p:cNvSpPr>
            <a:spLocks noChangeArrowheads="1"/>
          </p:cNvSpPr>
          <p:nvPr/>
        </p:nvSpPr>
        <p:spPr bwMode="blackWhite">
          <a:xfrm>
            <a:off x="7016750" y="2058988"/>
            <a:ext cx="300038" cy="271462"/>
          </a:xfrm>
          <a:prstGeom prst="rect">
            <a:avLst/>
          </a:prstGeom>
          <a:solidFill>
            <a:schemeClr val="accent1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pPr eaLnBrk="0" hangingPunct="0"/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7374" name="Line 60"/>
          <p:cNvSpPr>
            <a:spLocks noChangeShapeType="1"/>
          </p:cNvSpPr>
          <p:nvPr/>
        </p:nvSpPr>
        <p:spPr bwMode="blackWhite">
          <a:xfrm>
            <a:off x="7002463" y="2058988"/>
            <a:ext cx="314325" cy="25717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57375" name="Rectangle 66" descr="10%"/>
          <p:cNvSpPr>
            <a:spLocks noChangeArrowheads="1"/>
          </p:cNvSpPr>
          <p:nvPr/>
        </p:nvSpPr>
        <p:spPr bwMode="blackWhite">
          <a:xfrm>
            <a:off x="7375525" y="2457450"/>
            <a:ext cx="1500188" cy="4314825"/>
          </a:xfrm>
          <a:prstGeom prst="rect">
            <a:avLst/>
          </a:prstGeom>
          <a:pattFill prst="pct10">
            <a:fgClr>
              <a:srgbClr val="000000"/>
            </a:fgClr>
            <a:bgClr>
              <a:schemeClr val="tx1"/>
            </a:bgClr>
          </a:patt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pPr eaLnBrk="0" hangingPunct="0"/>
            <a:endParaRPr lang="en-US" sz="200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7376" name="Rectangle 68" descr="5%"/>
          <p:cNvSpPr>
            <a:spLocks noChangeArrowheads="1"/>
          </p:cNvSpPr>
          <p:nvPr/>
        </p:nvSpPr>
        <p:spPr bwMode="blackWhite">
          <a:xfrm>
            <a:off x="292100" y="2092325"/>
            <a:ext cx="6686550" cy="242888"/>
          </a:xfrm>
          <a:prstGeom prst="rect">
            <a:avLst/>
          </a:prstGeom>
          <a:pattFill prst="pct5">
            <a:fgClr>
              <a:srgbClr val="000000"/>
            </a:fgClr>
            <a:bgClr>
              <a:schemeClr val="tx1"/>
            </a:bgClr>
          </a:patt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pPr eaLnBrk="0" hangingPunct="0"/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7377" name="Line 61"/>
          <p:cNvSpPr>
            <a:spLocks noChangeShapeType="1"/>
          </p:cNvSpPr>
          <p:nvPr/>
        </p:nvSpPr>
        <p:spPr bwMode="blackWhite">
          <a:xfrm flipH="1">
            <a:off x="7045325" y="2087563"/>
            <a:ext cx="285750" cy="2286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57378" name="Text Box 62"/>
          <p:cNvSpPr txBox="1">
            <a:spLocks noChangeArrowheads="1"/>
          </p:cNvSpPr>
          <p:nvPr/>
        </p:nvSpPr>
        <p:spPr bwMode="blackWhite">
          <a:xfrm>
            <a:off x="6681788" y="1619250"/>
            <a:ext cx="1670050" cy="366713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pPr eaLnBrk="0" hangingPunct="0"/>
            <a:r>
              <a:rPr lang="hr-HR">
                <a:latin typeface="Times New Roman" pitchFamily="18" charset="0"/>
                <a:cs typeface="Times New Roman" pitchFamily="18" charset="0"/>
              </a:rPr>
              <a:t>Prefilter/HVAC</a:t>
            </a:r>
          </a:p>
        </p:txBody>
      </p:sp>
      <p:sp>
        <p:nvSpPr>
          <p:cNvPr id="57379" name="Line 63"/>
          <p:cNvSpPr>
            <a:spLocks noChangeShapeType="1"/>
          </p:cNvSpPr>
          <p:nvPr/>
        </p:nvSpPr>
        <p:spPr bwMode="blackWhite">
          <a:xfrm>
            <a:off x="7488238" y="6445250"/>
            <a:ext cx="328612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triangl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57380" name="Text Box 44"/>
          <p:cNvSpPr txBox="1">
            <a:spLocks noChangeArrowheads="1"/>
          </p:cNvSpPr>
          <p:nvPr/>
        </p:nvSpPr>
        <p:spPr bwMode="blackWhite">
          <a:xfrm>
            <a:off x="7531100" y="3556000"/>
            <a:ext cx="1344613" cy="1570038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eaLnBrk="0" hangingPunct="0"/>
            <a:r>
              <a:rPr lang="hr-HR" sz="2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UN-CONTROLLED AREA</a:t>
            </a:r>
            <a:endParaRPr lang="hr-HR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7381" name="Rectangle 67" descr="10%"/>
          <p:cNvSpPr>
            <a:spLocks noChangeArrowheads="1"/>
          </p:cNvSpPr>
          <p:nvPr/>
        </p:nvSpPr>
        <p:spPr bwMode="blackWhite">
          <a:xfrm>
            <a:off x="7326313" y="2082800"/>
            <a:ext cx="1543050" cy="271463"/>
          </a:xfrm>
          <a:prstGeom prst="rect">
            <a:avLst/>
          </a:prstGeom>
          <a:pattFill prst="pct10">
            <a:fgClr>
              <a:srgbClr val="000000"/>
            </a:fgClr>
            <a:bgClr>
              <a:schemeClr val="tx1"/>
            </a:bgClr>
          </a:patt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pPr eaLnBrk="0" hangingPunct="0"/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7382" name="AutoShape 65"/>
          <p:cNvSpPr>
            <a:spLocks noChangeArrowheads="1"/>
          </p:cNvSpPr>
          <p:nvPr/>
        </p:nvSpPr>
        <p:spPr bwMode="blackWhite">
          <a:xfrm>
            <a:off x="7531100" y="2087563"/>
            <a:ext cx="790575" cy="271462"/>
          </a:xfrm>
          <a:prstGeom prst="leftArrow">
            <a:avLst>
              <a:gd name="adj1" fmla="val 50000"/>
              <a:gd name="adj2" fmla="val 72807"/>
            </a:avLst>
          </a:prstGeom>
          <a:solidFill>
            <a:srgbClr val="FF5050"/>
          </a:solidFill>
          <a:ln w="12700" algn="ctr">
            <a:solidFill>
              <a:srgbClr val="FF5050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pPr eaLnBrk="0" hangingPunct="0"/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7383" name="AutoShape 53"/>
          <p:cNvSpPr>
            <a:spLocks noChangeArrowheads="1"/>
          </p:cNvSpPr>
          <p:nvPr/>
        </p:nvSpPr>
        <p:spPr bwMode="blackWhite">
          <a:xfrm rot="16200000" flipH="1">
            <a:off x="2180431" y="1980407"/>
            <a:ext cx="214313" cy="495300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5898240 60000 65536"/>
              <a:gd name="T10" fmla="*/ 5898240 60000 65536"/>
              <a:gd name="T11" fmla="*/ 0 60000 65536"/>
              <a:gd name="T12" fmla="*/ 12427 w 21600"/>
              <a:gd name="T13" fmla="*/ 2888 h 21600"/>
              <a:gd name="T14" fmla="*/ 18203 w 21600"/>
              <a:gd name="T15" fmla="*/ 927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1600" y="6079"/>
                </a:moveTo>
                <a:lnTo>
                  <a:pt x="15128" y="0"/>
                </a:lnTo>
                <a:lnTo>
                  <a:pt x="15128" y="2888"/>
                </a:lnTo>
                <a:lnTo>
                  <a:pt x="12427" y="2888"/>
                </a:lnTo>
                <a:cubicBezTo>
                  <a:pt x="5564" y="2888"/>
                  <a:pt x="0" y="7038"/>
                  <a:pt x="0" y="12158"/>
                </a:cubicBezTo>
                <a:lnTo>
                  <a:pt x="0" y="21600"/>
                </a:lnTo>
                <a:lnTo>
                  <a:pt x="6523" y="21600"/>
                </a:lnTo>
                <a:lnTo>
                  <a:pt x="6523" y="12158"/>
                </a:lnTo>
                <a:cubicBezTo>
                  <a:pt x="6523" y="10563"/>
                  <a:pt x="9166" y="9270"/>
                  <a:pt x="12427" y="9270"/>
                </a:cubicBezTo>
                <a:lnTo>
                  <a:pt x="15128" y="9270"/>
                </a:lnTo>
                <a:lnTo>
                  <a:pt x="15128" y="12158"/>
                </a:lnTo>
                <a:lnTo>
                  <a:pt x="21600" y="6079"/>
                </a:lnTo>
                <a:close/>
              </a:path>
            </a:pathLst>
          </a:custGeom>
          <a:solidFill>
            <a:srgbClr val="FF5050"/>
          </a:solidFill>
          <a:ln w="12700">
            <a:solidFill>
              <a:srgbClr val="FF5050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7384" name="AutoShape 54"/>
          <p:cNvSpPr>
            <a:spLocks noChangeArrowheads="1"/>
          </p:cNvSpPr>
          <p:nvPr/>
        </p:nvSpPr>
        <p:spPr bwMode="blackWhite">
          <a:xfrm rot="16200000" flipH="1">
            <a:off x="3094831" y="1980407"/>
            <a:ext cx="214313" cy="495300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5898240 60000 65536"/>
              <a:gd name="T10" fmla="*/ 5898240 60000 65536"/>
              <a:gd name="T11" fmla="*/ 0 60000 65536"/>
              <a:gd name="T12" fmla="*/ 12427 w 21600"/>
              <a:gd name="T13" fmla="*/ 2888 h 21600"/>
              <a:gd name="T14" fmla="*/ 18203 w 21600"/>
              <a:gd name="T15" fmla="*/ 927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1600" y="6079"/>
                </a:moveTo>
                <a:lnTo>
                  <a:pt x="15128" y="0"/>
                </a:lnTo>
                <a:lnTo>
                  <a:pt x="15128" y="2888"/>
                </a:lnTo>
                <a:lnTo>
                  <a:pt x="12427" y="2888"/>
                </a:lnTo>
                <a:cubicBezTo>
                  <a:pt x="5564" y="2888"/>
                  <a:pt x="0" y="7038"/>
                  <a:pt x="0" y="12158"/>
                </a:cubicBezTo>
                <a:lnTo>
                  <a:pt x="0" y="21600"/>
                </a:lnTo>
                <a:lnTo>
                  <a:pt x="6523" y="21600"/>
                </a:lnTo>
                <a:lnTo>
                  <a:pt x="6523" y="12158"/>
                </a:lnTo>
                <a:cubicBezTo>
                  <a:pt x="6523" y="10563"/>
                  <a:pt x="9166" y="9270"/>
                  <a:pt x="12427" y="9270"/>
                </a:cubicBezTo>
                <a:lnTo>
                  <a:pt x="15128" y="9270"/>
                </a:lnTo>
                <a:lnTo>
                  <a:pt x="15128" y="12158"/>
                </a:lnTo>
                <a:lnTo>
                  <a:pt x="21600" y="6079"/>
                </a:lnTo>
                <a:close/>
              </a:path>
            </a:pathLst>
          </a:custGeom>
          <a:solidFill>
            <a:srgbClr val="FF5050"/>
          </a:solidFill>
          <a:ln w="12700">
            <a:solidFill>
              <a:srgbClr val="FF5050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7385" name="AutoShape 55"/>
          <p:cNvSpPr>
            <a:spLocks noChangeArrowheads="1"/>
          </p:cNvSpPr>
          <p:nvPr/>
        </p:nvSpPr>
        <p:spPr bwMode="blackWhite">
          <a:xfrm rot="16200000" flipH="1">
            <a:off x="3852068" y="1980407"/>
            <a:ext cx="214313" cy="495300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5898240 60000 65536"/>
              <a:gd name="T10" fmla="*/ 5898240 60000 65536"/>
              <a:gd name="T11" fmla="*/ 0 60000 65536"/>
              <a:gd name="T12" fmla="*/ 12427 w 21600"/>
              <a:gd name="T13" fmla="*/ 2888 h 21600"/>
              <a:gd name="T14" fmla="*/ 18203 w 21600"/>
              <a:gd name="T15" fmla="*/ 927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1600" y="6079"/>
                </a:moveTo>
                <a:lnTo>
                  <a:pt x="15128" y="0"/>
                </a:lnTo>
                <a:lnTo>
                  <a:pt x="15128" y="2888"/>
                </a:lnTo>
                <a:lnTo>
                  <a:pt x="12427" y="2888"/>
                </a:lnTo>
                <a:cubicBezTo>
                  <a:pt x="5564" y="2888"/>
                  <a:pt x="0" y="7038"/>
                  <a:pt x="0" y="12158"/>
                </a:cubicBezTo>
                <a:lnTo>
                  <a:pt x="0" y="21600"/>
                </a:lnTo>
                <a:lnTo>
                  <a:pt x="6523" y="21600"/>
                </a:lnTo>
                <a:lnTo>
                  <a:pt x="6523" y="12158"/>
                </a:lnTo>
                <a:cubicBezTo>
                  <a:pt x="6523" y="10563"/>
                  <a:pt x="9166" y="9270"/>
                  <a:pt x="12427" y="9270"/>
                </a:cubicBezTo>
                <a:lnTo>
                  <a:pt x="15128" y="9270"/>
                </a:lnTo>
                <a:lnTo>
                  <a:pt x="15128" y="12158"/>
                </a:lnTo>
                <a:lnTo>
                  <a:pt x="21600" y="6079"/>
                </a:lnTo>
                <a:close/>
              </a:path>
            </a:pathLst>
          </a:custGeom>
          <a:solidFill>
            <a:srgbClr val="FF5050"/>
          </a:solidFill>
          <a:ln w="12700">
            <a:solidFill>
              <a:srgbClr val="FF5050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7386" name="AutoShape 56"/>
          <p:cNvSpPr>
            <a:spLocks noChangeArrowheads="1"/>
          </p:cNvSpPr>
          <p:nvPr/>
        </p:nvSpPr>
        <p:spPr bwMode="blackWhite">
          <a:xfrm rot="16200000" flipH="1">
            <a:off x="4695031" y="1980407"/>
            <a:ext cx="214313" cy="495300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5898240 60000 65536"/>
              <a:gd name="T10" fmla="*/ 5898240 60000 65536"/>
              <a:gd name="T11" fmla="*/ 0 60000 65536"/>
              <a:gd name="T12" fmla="*/ 12427 w 21600"/>
              <a:gd name="T13" fmla="*/ 2888 h 21600"/>
              <a:gd name="T14" fmla="*/ 18203 w 21600"/>
              <a:gd name="T15" fmla="*/ 927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1600" y="6079"/>
                </a:moveTo>
                <a:lnTo>
                  <a:pt x="15128" y="0"/>
                </a:lnTo>
                <a:lnTo>
                  <a:pt x="15128" y="2888"/>
                </a:lnTo>
                <a:lnTo>
                  <a:pt x="12427" y="2888"/>
                </a:lnTo>
                <a:cubicBezTo>
                  <a:pt x="5564" y="2888"/>
                  <a:pt x="0" y="7038"/>
                  <a:pt x="0" y="12158"/>
                </a:cubicBezTo>
                <a:lnTo>
                  <a:pt x="0" y="21600"/>
                </a:lnTo>
                <a:lnTo>
                  <a:pt x="6523" y="21600"/>
                </a:lnTo>
                <a:lnTo>
                  <a:pt x="6523" y="12158"/>
                </a:lnTo>
                <a:cubicBezTo>
                  <a:pt x="6523" y="10563"/>
                  <a:pt x="9166" y="9270"/>
                  <a:pt x="12427" y="9270"/>
                </a:cubicBezTo>
                <a:lnTo>
                  <a:pt x="15128" y="9270"/>
                </a:lnTo>
                <a:lnTo>
                  <a:pt x="15128" y="12158"/>
                </a:lnTo>
                <a:lnTo>
                  <a:pt x="21600" y="6079"/>
                </a:lnTo>
                <a:close/>
              </a:path>
            </a:pathLst>
          </a:custGeom>
          <a:solidFill>
            <a:srgbClr val="FF5050"/>
          </a:solidFill>
          <a:ln w="12700">
            <a:solidFill>
              <a:srgbClr val="FF5050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7387" name="AutoShape 57"/>
          <p:cNvSpPr>
            <a:spLocks noChangeArrowheads="1"/>
          </p:cNvSpPr>
          <p:nvPr/>
        </p:nvSpPr>
        <p:spPr bwMode="blackWhite">
          <a:xfrm rot="16200000" flipH="1">
            <a:off x="5780881" y="1980407"/>
            <a:ext cx="214313" cy="495300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5898240 60000 65536"/>
              <a:gd name="T10" fmla="*/ 5898240 60000 65536"/>
              <a:gd name="T11" fmla="*/ 0 60000 65536"/>
              <a:gd name="T12" fmla="*/ 12427 w 21600"/>
              <a:gd name="T13" fmla="*/ 2888 h 21600"/>
              <a:gd name="T14" fmla="*/ 18203 w 21600"/>
              <a:gd name="T15" fmla="*/ 927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1600" y="6079"/>
                </a:moveTo>
                <a:lnTo>
                  <a:pt x="15128" y="0"/>
                </a:lnTo>
                <a:lnTo>
                  <a:pt x="15128" y="2888"/>
                </a:lnTo>
                <a:lnTo>
                  <a:pt x="12427" y="2888"/>
                </a:lnTo>
                <a:cubicBezTo>
                  <a:pt x="5564" y="2888"/>
                  <a:pt x="0" y="7038"/>
                  <a:pt x="0" y="12158"/>
                </a:cubicBezTo>
                <a:lnTo>
                  <a:pt x="0" y="21600"/>
                </a:lnTo>
                <a:lnTo>
                  <a:pt x="6523" y="21600"/>
                </a:lnTo>
                <a:lnTo>
                  <a:pt x="6523" y="12158"/>
                </a:lnTo>
                <a:cubicBezTo>
                  <a:pt x="6523" y="10563"/>
                  <a:pt x="9166" y="9270"/>
                  <a:pt x="12427" y="9270"/>
                </a:cubicBezTo>
                <a:lnTo>
                  <a:pt x="15128" y="9270"/>
                </a:lnTo>
                <a:lnTo>
                  <a:pt x="15128" y="12158"/>
                </a:lnTo>
                <a:lnTo>
                  <a:pt x="21600" y="6079"/>
                </a:lnTo>
                <a:close/>
              </a:path>
            </a:pathLst>
          </a:custGeom>
          <a:solidFill>
            <a:srgbClr val="FF5050"/>
          </a:solidFill>
          <a:ln w="12700">
            <a:solidFill>
              <a:srgbClr val="FF5050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7388" name="AutoShape 58"/>
          <p:cNvSpPr>
            <a:spLocks noChangeArrowheads="1"/>
          </p:cNvSpPr>
          <p:nvPr/>
        </p:nvSpPr>
        <p:spPr bwMode="blackWhite">
          <a:xfrm rot="16200000" flipH="1">
            <a:off x="6480968" y="1980407"/>
            <a:ext cx="214313" cy="495300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5898240 60000 65536"/>
              <a:gd name="T10" fmla="*/ 5898240 60000 65536"/>
              <a:gd name="T11" fmla="*/ 0 60000 65536"/>
              <a:gd name="T12" fmla="*/ 12427 w 21600"/>
              <a:gd name="T13" fmla="*/ 2888 h 21600"/>
              <a:gd name="T14" fmla="*/ 18203 w 21600"/>
              <a:gd name="T15" fmla="*/ 927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1600" y="6079"/>
                </a:moveTo>
                <a:lnTo>
                  <a:pt x="15128" y="0"/>
                </a:lnTo>
                <a:lnTo>
                  <a:pt x="15128" y="2888"/>
                </a:lnTo>
                <a:lnTo>
                  <a:pt x="12427" y="2888"/>
                </a:lnTo>
                <a:cubicBezTo>
                  <a:pt x="5564" y="2888"/>
                  <a:pt x="0" y="7038"/>
                  <a:pt x="0" y="12158"/>
                </a:cubicBezTo>
                <a:lnTo>
                  <a:pt x="0" y="21600"/>
                </a:lnTo>
                <a:lnTo>
                  <a:pt x="6523" y="21600"/>
                </a:lnTo>
                <a:lnTo>
                  <a:pt x="6523" y="12158"/>
                </a:lnTo>
                <a:cubicBezTo>
                  <a:pt x="6523" y="10563"/>
                  <a:pt x="9166" y="9270"/>
                  <a:pt x="12427" y="9270"/>
                </a:cubicBezTo>
                <a:lnTo>
                  <a:pt x="15128" y="9270"/>
                </a:lnTo>
                <a:lnTo>
                  <a:pt x="15128" y="12158"/>
                </a:lnTo>
                <a:lnTo>
                  <a:pt x="21600" y="6079"/>
                </a:lnTo>
                <a:close/>
              </a:path>
            </a:pathLst>
          </a:custGeom>
          <a:solidFill>
            <a:srgbClr val="FF5050"/>
          </a:solidFill>
          <a:ln w="12700">
            <a:solidFill>
              <a:srgbClr val="FF5050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7389" name="AutoShape 51"/>
          <p:cNvSpPr>
            <a:spLocks noChangeArrowheads="1"/>
          </p:cNvSpPr>
          <p:nvPr/>
        </p:nvSpPr>
        <p:spPr bwMode="blackWhite">
          <a:xfrm rot="16200000" flipH="1">
            <a:off x="680243" y="1980407"/>
            <a:ext cx="214313" cy="495300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5898240 60000 65536"/>
              <a:gd name="T10" fmla="*/ 5898240 60000 65536"/>
              <a:gd name="T11" fmla="*/ 0 60000 65536"/>
              <a:gd name="T12" fmla="*/ 12427 w 21600"/>
              <a:gd name="T13" fmla="*/ 2888 h 21600"/>
              <a:gd name="T14" fmla="*/ 18203 w 21600"/>
              <a:gd name="T15" fmla="*/ 927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1600" y="6079"/>
                </a:moveTo>
                <a:lnTo>
                  <a:pt x="15128" y="0"/>
                </a:lnTo>
                <a:lnTo>
                  <a:pt x="15128" y="2888"/>
                </a:lnTo>
                <a:lnTo>
                  <a:pt x="12427" y="2888"/>
                </a:lnTo>
                <a:cubicBezTo>
                  <a:pt x="5564" y="2888"/>
                  <a:pt x="0" y="7038"/>
                  <a:pt x="0" y="12158"/>
                </a:cubicBezTo>
                <a:lnTo>
                  <a:pt x="0" y="21600"/>
                </a:lnTo>
                <a:lnTo>
                  <a:pt x="6523" y="21600"/>
                </a:lnTo>
                <a:lnTo>
                  <a:pt x="6523" y="12158"/>
                </a:lnTo>
                <a:cubicBezTo>
                  <a:pt x="6523" y="10563"/>
                  <a:pt x="9166" y="9270"/>
                  <a:pt x="12427" y="9270"/>
                </a:cubicBezTo>
                <a:lnTo>
                  <a:pt x="15128" y="9270"/>
                </a:lnTo>
                <a:lnTo>
                  <a:pt x="15128" y="12158"/>
                </a:lnTo>
                <a:lnTo>
                  <a:pt x="21600" y="6079"/>
                </a:lnTo>
                <a:close/>
              </a:path>
            </a:pathLst>
          </a:custGeom>
          <a:solidFill>
            <a:srgbClr val="FF5050"/>
          </a:solidFill>
          <a:ln w="12700">
            <a:solidFill>
              <a:srgbClr val="FF5050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7390" name="AutoShape 52"/>
          <p:cNvSpPr>
            <a:spLocks noChangeArrowheads="1"/>
          </p:cNvSpPr>
          <p:nvPr/>
        </p:nvSpPr>
        <p:spPr bwMode="blackWhite">
          <a:xfrm rot="16200000" flipH="1">
            <a:off x="1323181" y="1980407"/>
            <a:ext cx="214313" cy="495300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5898240 60000 65536"/>
              <a:gd name="T10" fmla="*/ 5898240 60000 65536"/>
              <a:gd name="T11" fmla="*/ 0 60000 65536"/>
              <a:gd name="T12" fmla="*/ 12427 w 21600"/>
              <a:gd name="T13" fmla="*/ 2888 h 21600"/>
              <a:gd name="T14" fmla="*/ 18203 w 21600"/>
              <a:gd name="T15" fmla="*/ 927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1600" y="6079"/>
                </a:moveTo>
                <a:lnTo>
                  <a:pt x="15128" y="0"/>
                </a:lnTo>
                <a:lnTo>
                  <a:pt x="15128" y="2888"/>
                </a:lnTo>
                <a:lnTo>
                  <a:pt x="12427" y="2888"/>
                </a:lnTo>
                <a:cubicBezTo>
                  <a:pt x="5564" y="2888"/>
                  <a:pt x="0" y="7038"/>
                  <a:pt x="0" y="12158"/>
                </a:cubicBezTo>
                <a:lnTo>
                  <a:pt x="0" y="21600"/>
                </a:lnTo>
                <a:lnTo>
                  <a:pt x="6523" y="21600"/>
                </a:lnTo>
                <a:lnTo>
                  <a:pt x="6523" y="12158"/>
                </a:lnTo>
                <a:cubicBezTo>
                  <a:pt x="6523" y="10563"/>
                  <a:pt x="9166" y="9270"/>
                  <a:pt x="12427" y="9270"/>
                </a:cubicBezTo>
                <a:lnTo>
                  <a:pt x="15128" y="9270"/>
                </a:lnTo>
                <a:lnTo>
                  <a:pt x="15128" y="12158"/>
                </a:lnTo>
                <a:lnTo>
                  <a:pt x="21600" y="6079"/>
                </a:lnTo>
                <a:close/>
              </a:path>
            </a:pathLst>
          </a:custGeom>
          <a:solidFill>
            <a:srgbClr val="FF5050"/>
          </a:solidFill>
          <a:ln w="12700">
            <a:solidFill>
              <a:srgbClr val="FF5050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7391" name="AutoShape 69"/>
          <p:cNvSpPr>
            <a:spLocks noChangeArrowheads="1"/>
          </p:cNvSpPr>
          <p:nvPr/>
        </p:nvSpPr>
        <p:spPr bwMode="blackWhite">
          <a:xfrm rot="10813908" flipH="1">
            <a:off x="5649913" y="5614988"/>
            <a:ext cx="666750" cy="1096962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5898240 60000 65536"/>
              <a:gd name="T10" fmla="*/ 5898240 60000 65536"/>
              <a:gd name="T11" fmla="*/ 0 60000 65536"/>
              <a:gd name="T12" fmla="*/ 12427 w 21600"/>
              <a:gd name="T13" fmla="*/ 2912 h 21600"/>
              <a:gd name="T14" fmla="*/ 18227 w 21600"/>
              <a:gd name="T15" fmla="*/ 9246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1600" y="6079"/>
                </a:moveTo>
                <a:lnTo>
                  <a:pt x="15126" y="0"/>
                </a:lnTo>
                <a:lnTo>
                  <a:pt x="15126" y="2912"/>
                </a:lnTo>
                <a:lnTo>
                  <a:pt x="12427" y="2912"/>
                </a:lnTo>
                <a:cubicBezTo>
                  <a:pt x="5564" y="2912"/>
                  <a:pt x="0" y="7052"/>
                  <a:pt x="0" y="12158"/>
                </a:cubicBezTo>
                <a:lnTo>
                  <a:pt x="0" y="21600"/>
                </a:lnTo>
                <a:lnTo>
                  <a:pt x="6474" y="21600"/>
                </a:lnTo>
                <a:lnTo>
                  <a:pt x="6474" y="12158"/>
                </a:lnTo>
                <a:cubicBezTo>
                  <a:pt x="6474" y="10550"/>
                  <a:pt x="9139" y="9246"/>
                  <a:pt x="12427" y="9246"/>
                </a:cubicBezTo>
                <a:lnTo>
                  <a:pt x="15126" y="9246"/>
                </a:lnTo>
                <a:lnTo>
                  <a:pt x="15126" y="12158"/>
                </a:lnTo>
                <a:lnTo>
                  <a:pt x="21600" y="6079"/>
                </a:lnTo>
                <a:close/>
              </a:path>
            </a:pathLst>
          </a:custGeom>
          <a:solidFill>
            <a:srgbClr val="33CCCC"/>
          </a:solidFill>
          <a:ln w="12700">
            <a:noFill/>
            <a:miter lim="800000"/>
            <a:headEnd type="none" w="sm" len="sm"/>
            <a:tailEnd type="none" w="sm" len="sm"/>
          </a:ln>
        </p:spPr>
        <p:txBody>
          <a:bodyPr rot="10800000" wrap="none" anchor="ctr"/>
          <a:lstStyle/>
          <a:p>
            <a:endParaRPr lang="en-US"/>
          </a:p>
        </p:txBody>
      </p:sp>
      <p:sp>
        <p:nvSpPr>
          <p:cNvPr id="57392" name="Text Box 46"/>
          <p:cNvSpPr txBox="1">
            <a:spLocks noChangeArrowheads="1"/>
          </p:cNvSpPr>
          <p:nvPr/>
        </p:nvSpPr>
        <p:spPr bwMode="blackWhite">
          <a:xfrm>
            <a:off x="5049838" y="5473700"/>
            <a:ext cx="2046287" cy="100647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algn="ctr" eaLnBrk="0" hangingPunct="0"/>
            <a:r>
              <a:rPr lang="hr-HR" sz="2400" b="1">
                <a:latin typeface="Times New Roman" pitchFamily="18" charset="0"/>
                <a:cs typeface="Times New Roman" pitchFamily="18" charset="0"/>
              </a:rPr>
              <a:t>+</a:t>
            </a:r>
          </a:p>
          <a:p>
            <a:pPr algn="ctr" eaLnBrk="0" hangingPunct="0"/>
            <a:r>
              <a:rPr lang="hr-HR">
                <a:latin typeface="Times New Roman" pitchFamily="18" charset="0"/>
                <a:cs typeface="Times New Roman" pitchFamily="18" charset="0"/>
              </a:rPr>
              <a:t>15 Pa positive pressure </a:t>
            </a:r>
          </a:p>
        </p:txBody>
      </p:sp>
      <p:sp>
        <p:nvSpPr>
          <p:cNvPr id="57393" name="AutoShape 70"/>
          <p:cNvSpPr>
            <a:spLocks noChangeArrowheads="1"/>
          </p:cNvSpPr>
          <p:nvPr/>
        </p:nvSpPr>
        <p:spPr bwMode="blackWhite">
          <a:xfrm rot="-5400000">
            <a:off x="240507" y="5649119"/>
            <a:ext cx="808037" cy="441325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5898240 60000 65536"/>
              <a:gd name="T10" fmla="*/ 5898240 60000 65536"/>
              <a:gd name="T11" fmla="*/ 0 60000 65536"/>
              <a:gd name="T12" fmla="*/ 12427 w 21600"/>
              <a:gd name="T13" fmla="*/ 4293 h 21600"/>
              <a:gd name="T14" fmla="*/ 19218 w 21600"/>
              <a:gd name="T15" fmla="*/ 7865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1600" y="6079"/>
                </a:moveTo>
                <a:lnTo>
                  <a:pt x="13492" y="0"/>
                </a:lnTo>
                <a:lnTo>
                  <a:pt x="13492" y="4293"/>
                </a:lnTo>
                <a:lnTo>
                  <a:pt x="12427" y="4293"/>
                </a:lnTo>
                <a:cubicBezTo>
                  <a:pt x="5564" y="4293"/>
                  <a:pt x="0" y="7814"/>
                  <a:pt x="0" y="12158"/>
                </a:cubicBezTo>
                <a:lnTo>
                  <a:pt x="0" y="21600"/>
                </a:lnTo>
                <a:lnTo>
                  <a:pt x="3651" y="21600"/>
                </a:lnTo>
                <a:lnTo>
                  <a:pt x="3651" y="12158"/>
                </a:lnTo>
                <a:cubicBezTo>
                  <a:pt x="3651" y="9787"/>
                  <a:pt x="7580" y="7865"/>
                  <a:pt x="12427" y="7865"/>
                </a:cubicBezTo>
                <a:lnTo>
                  <a:pt x="13492" y="7865"/>
                </a:lnTo>
                <a:lnTo>
                  <a:pt x="13492" y="12158"/>
                </a:lnTo>
                <a:lnTo>
                  <a:pt x="21600" y="6079"/>
                </a:lnTo>
                <a:close/>
              </a:path>
            </a:pathLst>
          </a:custGeom>
          <a:solidFill>
            <a:srgbClr val="33CCCC"/>
          </a:solidFill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7394" name="Line 20"/>
          <p:cNvSpPr>
            <a:spLocks noChangeShapeType="1"/>
          </p:cNvSpPr>
          <p:nvPr/>
        </p:nvSpPr>
        <p:spPr bwMode="blackWhite">
          <a:xfrm>
            <a:off x="1009650" y="1876425"/>
            <a:ext cx="311150" cy="2347913"/>
          </a:xfrm>
          <a:prstGeom prst="line">
            <a:avLst/>
          </a:prstGeom>
          <a:noFill/>
          <a:ln w="76200">
            <a:solidFill>
              <a:srgbClr val="FFFF00"/>
            </a:solidFill>
            <a:round/>
            <a:headEnd type="none" w="sm" len="sm"/>
            <a:tailEnd type="triangle" w="sm" len="sm"/>
          </a:ln>
        </p:spPr>
        <p:txBody>
          <a:bodyPr/>
          <a:lstStyle/>
          <a:p>
            <a:endParaRPr lang="en-US"/>
          </a:p>
        </p:txBody>
      </p:sp>
      <p:pic>
        <p:nvPicPr>
          <p:cNvPr id="675911" name="Picture 71" descr="cleanroom_web-copy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30475" y="3605213"/>
            <a:ext cx="2238375" cy="3173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56496BD-5F0E-4FF6-BF39-CF220DF54A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A63305-6B3C-4A16-914F-F676B8DC6FB1}" type="slidenum">
              <a:rPr lang="en-US" smtClean="0"/>
              <a:pPr/>
              <a:t>42</a:t>
            </a:fld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14325" y="982663"/>
            <a:ext cx="7772400" cy="647700"/>
          </a:xfrm>
        </p:spPr>
        <p:txBody>
          <a:bodyPr>
            <a:normAutofit fontScale="90000"/>
          </a:bodyPr>
          <a:lstStyle/>
          <a:p>
            <a:pPr algn="ctr"/>
            <a:r>
              <a:rPr lang="sr-Cyrl-CS" sz="4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Непрописно чишћење</a:t>
            </a:r>
            <a:endParaRPr lang="en-US" sz="40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9395" name="Picture 4" descr="47 clean_incorrect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9125" y="1916113"/>
            <a:ext cx="7924800" cy="4941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13EC0C5-F64B-466F-B25C-9D753290D1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A63305-6B3C-4A16-914F-F676B8DC6FB1}" type="slidenum">
              <a:rPr lang="en-US" smtClean="0"/>
              <a:pPr/>
              <a:t>43</a:t>
            </a:fld>
            <a:endParaRPr lang="en-US"/>
          </a:p>
        </p:txBody>
      </p:sp>
    </p:spTree>
  </p:cSld>
  <p:clrMapOvr>
    <a:masterClrMapping/>
  </p:clrMapOvr>
  <p:transition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679450" y="981075"/>
            <a:ext cx="7772400" cy="622300"/>
          </a:xfrm>
        </p:spPr>
        <p:txBody>
          <a:bodyPr>
            <a:normAutofit fontScale="90000"/>
          </a:bodyPr>
          <a:lstStyle/>
          <a:p>
            <a:pPr algn="ctr"/>
            <a:r>
              <a:rPr lang="sr-Cyrl-CS" sz="4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Прописно чишћење</a:t>
            </a:r>
            <a:endParaRPr lang="en-US" sz="40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0419" name="Picture 4" descr="47 clean_correct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9450" y="2097088"/>
            <a:ext cx="7772400" cy="4760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D41E1D4-B6B9-4C4C-8479-9775527D78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A63305-6B3C-4A16-914F-F676B8DC6FB1}" type="slidenum">
              <a:rPr lang="en-US" smtClean="0"/>
              <a:pPr/>
              <a:t>44</a:t>
            </a:fld>
            <a:endParaRPr lang="en-US"/>
          </a:p>
        </p:txBody>
      </p:sp>
    </p:spTree>
  </p:cSld>
  <p:clrMapOvr>
    <a:masterClrMapping/>
  </p:clrMapOvr>
  <p:transition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Text Box 2"/>
          <p:cNvSpPr txBox="1">
            <a:spLocks noChangeArrowheads="1"/>
          </p:cNvSpPr>
          <p:nvPr/>
        </p:nvSpPr>
        <p:spPr bwMode="auto">
          <a:xfrm>
            <a:off x="6156325" y="1060450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sr-Cyrl-CS" sz="240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7108" name="Picture 4" descr="X_031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24200" y="2009775"/>
            <a:ext cx="4953000" cy="33528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</p:pic>
      <p:sp>
        <p:nvSpPr>
          <p:cNvPr id="47109" name="Text Box 5"/>
          <p:cNvSpPr txBox="1">
            <a:spLocks noChangeArrowheads="1"/>
          </p:cNvSpPr>
          <p:nvPr/>
        </p:nvSpPr>
        <p:spPr bwMode="auto">
          <a:xfrm>
            <a:off x="1115616" y="1052736"/>
            <a:ext cx="59547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defRPr/>
            </a:pPr>
            <a:r>
              <a:rPr lang="sr-Cyrl-CS" sz="36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Times New Roman" pitchFamily="18" charset="0"/>
              </a:rPr>
              <a:t>Редослед додавања адитива</a:t>
            </a:r>
            <a:endParaRPr lang="en-GB" sz="4000" b="1" dirty="0">
              <a:solidFill>
                <a:srgbClr val="0070C0"/>
              </a:solidFill>
              <a:cs typeface="Times New Roman" pitchFamily="18" charset="0"/>
            </a:endParaRPr>
          </a:p>
        </p:txBody>
      </p:sp>
      <p:sp>
        <p:nvSpPr>
          <p:cNvPr id="183301" name="TextBox 6"/>
          <p:cNvSpPr txBox="1">
            <a:spLocks noChangeArrowheads="1"/>
          </p:cNvSpPr>
          <p:nvPr/>
        </p:nvSpPr>
        <p:spPr bwMode="auto">
          <a:xfrm>
            <a:off x="0" y="4816475"/>
            <a:ext cx="9144000" cy="1800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>
              <a:defRPr/>
            </a:pPr>
            <a:endParaRPr lang="sr-Latn-CS" sz="2800"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1">
              <a:defRPr/>
            </a:pPr>
            <a:r>
              <a:rPr lang="ru-RU" sz="280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Према тачно утврђеном и дефинисаном реду </a:t>
            </a:r>
          </a:p>
          <a:p>
            <a:pPr lvl="1">
              <a:defRPr/>
            </a:pPr>
            <a:r>
              <a:rPr lang="ru-RU" sz="280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и правилима прописаним </a:t>
            </a:r>
            <a:r>
              <a:rPr lang="sr-Latn-CS" sz="280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80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Стандардним Оперативним Процедурама (СОП)</a:t>
            </a:r>
            <a:r>
              <a:rPr lang="sr-Latn-CS" sz="280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endParaRPr lang="en-US" sz="2800"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7793A0B-667C-4A21-A6E9-F6092E65BF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A63305-6B3C-4A16-914F-F676B8DC6FB1}" type="slidenum">
              <a:rPr lang="en-US" smtClean="0"/>
              <a:pPr/>
              <a:t>45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7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971600" y="548680"/>
            <a:ext cx="7772400" cy="1323975"/>
          </a:xfrm>
        </p:spPr>
        <p:txBody>
          <a:bodyPr>
            <a:normAutofit/>
          </a:bodyPr>
          <a:lstStyle/>
          <a:p>
            <a:r>
              <a:rPr lang="sr-Cyrl-CS" sz="3200" dirty="0">
                <a:solidFill>
                  <a:srgbClr val="0070C0"/>
                </a:solidFill>
                <a:effectLst/>
                <a:latin typeface="Times New Roman" pitchFamily="18" charset="0"/>
                <a:cs typeface="Times New Roman" pitchFamily="18" charset="0"/>
              </a:rPr>
              <a:t>Трансфер компоненти </a:t>
            </a:r>
            <a:r>
              <a:rPr lang="sr-Cyrl-CS" sz="3200" b="1" dirty="0">
                <a:solidFill>
                  <a:srgbClr val="0070C0"/>
                </a:solidFill>
                <a:effectLst/>
                <a:latin typeface="Times New Roman" pitchFamily="18" charset="0"/>
                <a:cs typeface="Times New Roman" pitchFamily="18" charset="0"/>
              </a:rPr>
              <a:t>гравитацијом</a:t>
            </a:r>
            <a:endParaRPr lang="en-US" sz="3200" b="1" dirty="0">
              <a:solidFill>
                <a:srgbClr val="0070C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76483" name="Picture 3" descr="X_0311"/>
          <p:cNvPicPr>
            <a:picLocks noGrp="1" noChangeAspect="1" noChangeArrowheads="1"/>
          </p:cNvPicPr>
          <p:nvPr>
            <p:ph type="body" idx="4294967295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1844675" y="2500313"/>
            <a:ext cx="5449888" cy="3786187"/>
          </a:xfrm>
          <a:ln>
            <a:solidFill>
              <a:srgbClr val="FF0000"/>
            </a:solidFill>
          </a:ln>
        </p:spPr>
      </p:pic>
      <p:sp>
        <p:nvSpPr>
          <p:cNvPr id="62468" name="Rectangle 4"/>
          <p:cNvSpPr>
            <a:spLocks noChangeArrowheads="1"/>
          </p:cNvSpPr>
          <p:nvPr/>
        </p:nvSpPr>
        <p:spPr bwMode="auto">
          <a:xfrm>
            <a:off x="2409825" y="6521450"/>
            <a:ext cx="3573463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lvl="1">
              <a:spcBef>
                <a:spcPct val="20000"/>
              </a:spcBef>
            </a:pPr>
            <a:r>
              <a:rPr lang="sr-Cyrl-CS">
                <a:latin typeface="Times New Roman" pitchFamily="18" charset="0"/>
                <a:cs typeface="Times New Roman" pitchFamily="18" charset="0"/>
              </a:rPr>
              <a:t>Асептични простор класе</a:t>
            </a:r>
            <a:r>
              <a:rPr lang="en-US">
                <a:latin typeface="Times New Roman" pitchFamily="18" charset="0"/>
                <a:cs typeface="Times New Roman" pitchFamily="18" charset="0"/>
              </a:rPr>
              <a:t> 100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BB4006C-50B6-4A31-B3E2-0170B2BA68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A63305-6B3C-4A16-914F-F676B8DC6FB1}" type="slidenum">
              <a:rPr lang="en-US" smtClean="0"/>
              <a:pPr/>
              <a:t>46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76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827583" y="548680"/>
            <a:ext cx="7627441" cy="1445220"/>
          </a:xfrm>
        </p:spPr>
        <p:txBody>
          <a:bodyPr/>
          <a:lstStyle/>
          <a:p>
            <a:pPr algn="ctr"/>
            <a:r>
              <a:rPr lang="sr-Cyrl-CS" b="1" dirty="0">
                <a:solidFill>
                  <a:srgbClr val="0070C0"/>
                </a:solidFill>
                <a:effectLst/>
                <a:latin typeface="Times New Roman" pitchFamily="18" charset="0"/>
                <a:cs typeface="Times New Roman" pitchFamily="18" charset="0"/>
              </a:rPr>
              <a:t>Аутоматизована </a:t>
            </a:r>
            <a:r>
              <a:rPr lang="sr-Cyrl-CS" dirty="0">
                <a:solidFill>
                  <a:srgbClr val="0070C0"/>
                </a:solidFill>
                <a:effectLst/>
                <a:latin typeface="Times New Roman" pitchFamily="18" charset="0"/>
                <a:cs typeface="Times New Roman" pitchFamily="18" charset="0"/>
              </a:rPr>
              <a:t>израда</a:t>
            </a:r>
            <a:endParaRPr lang="en-US" dirty="0">
              <a:solidFill>
                <a:srgbClr val="0070C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0531" name="Picture 3" descr="BAXA TPN compounder"/>
          <p:cNvPicPr>
            <a:picLocks noGrp="1" noChangeAspect="1" noChangeArrowheads="1"/>
          </p:cNvPicPr>
          <p:nvPr>
            <p:ph idx="4294967295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1258888" y="1976438"/>
            <a:ext cx="6553200" cy="4332287"/>
          </a:xfrm>
        </p:spPr>
      </p:pic>
      <p:sp>
        <p:nvSpPr>
          <p:cNvPr id="63492" name="Rectangle 4"/>
          <p:cNvSpPr>
            <a:spLocks noChangeArrowheads="1"/>
          </p:cNvSpPr>
          <p:nvPr/>
        </p:nvSpPr>
        <p:spPr bwMode="auto">
          <a:xfrm>
            <a:off x="2627313" y="6419850"/>
            <a:ext cx="3538537" cy="696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lvl="1">
              <a:spcBef>
                <a:spcPct val="20000"/>
              </a:spcBef>
            </a:pPr>
            <a:r>
              <a:rPr lang="sr-Cyrl-CS">
                <a:latin typeface="Times New Roman" pitchFamily="18" charset="0"/>
              </a:rPr>
              <a:t>Асептични простор класе</a:t>
            </a:r>
            <a:r>
              <a:rPr lang="en-US">
                <a:latin typeface="Times New Roman" pitchFamily="18" charset="0"/>
              </a:rPr>
              <a:t> 100</a:t>
            </a:r>
          </a:p>
          <a:p>
            <a:pPr lvl="1">
              <a:spcBef>
                <a:spcPct val="20000"/>
              </a:spcBef>
            </a:pPr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13B6162-4467-4443-A078-B3F818D1CF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A63305-6B3C-4A16-914F-F676B8DC6FB1}" type="slidenum">
              <a:rPr lang="en-US" smtClean="0"/>
              <a:pPr/>
              <a:t>47</a:t>
            </a:fld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50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2920" y="530352"/>
            <a:ext cx="8245544" cy="5778968"/>
          </a:xfrm>
        </p:spPr>
        <p:txBody>
          <a:bodyPr>
            <a:normAutofit/>
          </a:bodyPr>
          <a:lstStyle/>
          <a:p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Услед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неадекватне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исхране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долази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до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низа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метаболичких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поремећаја</a:t>
            </a:r>
            <a:endParaRPr lang="sr-Cyrl-RS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sr-Cyrl-RS" sz="2400" dirty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штећењ</a:t>
            </a:r>
            <a:r>
              <a:rPr lang="sr-Cyrl-RS" sz="2400" dirty="0"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организма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. </a:t>
            </a:r>
            <a:endParaRPr lang="sr-Cyrl-RS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Недостатак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угљених</a:t>
            </a:r>
            <a:r>
              <a:rPr lang="en-US" sz="2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хидрата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дужем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временском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периоду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доводи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до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поремећаја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метаболизма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масти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endParaRPr lang="sr-Cyrl-RS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sr-Cyrl-RS" sz="2400" dirty="0">
                <a:latin typeface="Times New Roman" pitchFamily="18" charset="0"/>
                <a:cs typeface="Times New Roman" pitchFamily="18" charset="0"/>
              </a:rPr>
              <a:t>Поремећај метаблизма </a:t>
            </a:r>
            <a:r>
              <a:rPr lang="sr-Cyrl-RS" sz="2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масти</a:t>
            </a:r>
            <a:r>
              <a:rPr lang="sr-Cyrl-RS" sz="2400" dirty="0">
                <a:latin typeface="Times New Roman" pitchFamily="18" charset="0"/>
                <a:cs typeface="Times New Roman" pitchFamily="18" charset="0"/>
              </a:rPr>
              <a:t> доводи до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успореног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раста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организма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поремећаја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функционисању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органских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система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2411760" y="3356992"/>
          <a:ext cx="5976664" cy="31683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0" name="Slide" r:id="rId3" imgW="4572000" imgH="3429000" progId="PowerPoint.Slide.8">
                  <p:embed/>
                </p:oleObj>
              </mc:Choice>
              <mc:Fallback>
                <p:oleObj name="Slide" r:id="rId3" imgW="4572000" imgH="3429000" progId="PowerPoint.Slide.8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11760" y="3356992"/>
                        <a:ext cx="5976664" cy="316835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371F515-2B57-4507-9E2A-6E293D49B5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A63305-6B3C-4A16-914F-F676B8DC6FB1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285728"/>
            <a:ext cx="8229600" cy="5721563"/>
          </a:xfrm>
        </p:spPr>
        <p:txBody>
          <a:bodyPr>
            <a:normAutofit/>
          </a:bodyPr>
          <a:lstStyle/>
          <a:p>
            <a:pPr>
              <a:buNone/>
            </a:pPr>
            <a:endParaRPr lang="sr-Cyrl-CS" sz="2400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sr-Cyrl-CS" sz="2400" dirty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Нормално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функционисање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организма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подразумева</a:t>
            </a:r>
            <a:endParaRPr lang="sr-Cyrl-CS" sz="2400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24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уравнотеженост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потреба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организма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количине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врсте</a:t>
            </a:r>
            <a:endParaRPr lang="sr-Cyrl-CS" sz="2400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унете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хране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. </a:t>
            </a:r>
            <a:endParaRPr lang="sr-Cyrl-CS" sz="2400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sr-Cyrl-CS" sz="2400" dirty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sr-Cyrl-CS" sz="24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Енергетски баланс                </a:t>
            </a:r>
            <a:r>
              <a:rPr lang="sr-Cyrl-CS" sz="1600" b="1" dirty="0">
                <a:latin typeface="Times New Roman" pitchFamily="18" charset="0"/>
                <a:cs typeface="Times New Roman" pitchFamily="18" charset="0"/>
              </a:rPr>
              <a:t>УНОС &gt; ПОТРЕБЕ  УНОС &lt;ПОТРЕБЕ</a:t>
            </a:r>
          </a:p>
          <a:p>
            <a:pPr>
              <a:buNone/>
            </a:pPr>
            <a:r>
              <a:rPr lang="sr-Cyrl-CS" sz="14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УНОС ХРАНЕ = ПОТРЕБЕ ОРГАНИЗМА</a:t>
            </a:r>
          </a:p>
          <a:p>
            <a:pPr>
              <a:buNone/>
            </a:pPr>
            <a:endParaRPr lang="sr-Cyrl-CS" sz="2400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sr-Cyrl-CS" sz="2400" dirty="0">
                <a:latin typeface="Times New Roman" pitchFamily="18" charset="0"/>
                <a:cs typeface="Times New Roman" pitchFamily="18" charset="0"/>
              </a:rPr>
              <a:t>	</a:t>
            </a:r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2" descr="http://images.google.com/url?q=http://www.washingtonpost.com/wp-srv/nation/daily/graphics/diet_042005.gif&amp;usg=AFQjCNGJGqTgMjyv9p-dOakxV4VOpM4-Gw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6588" y="2917825"/>
            <a:ext cx="3863404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2" name="AutoShape 4" descr="Image result for stanlio i olio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54" name="AutoShape 6" descr="Image result for stanlio i olio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056" name="Picture 8" descr="Image result for stanlio i olio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2420888"/>
            <a:ext cx="3960440" cy="3744416"/>
          </a:xfrm>
          <a:prstGeom prst="rect">
            <a:avLst/>
          </a:prstGeom>
          <a:noFill/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C5BF69-A6D4-411C-A5EE-5C3577FFD6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A63305-6B3C-4A16-914F-F676B8DC6FB1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Уколико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је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унос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хране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већи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од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потреба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организма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јавља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се</a:t>
            </a:r>
            <a:r>
              <a:rPr lang="sr-Cyrl-R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гојазност</a:t>
            </a:r>
            <a:r>
              <a:rPr lang="sr-Cyrl-RS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971600" y="1772816"/>
            <a:ext cx="271279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r-Cyrl-CS" sz="28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Модеран живот</a:t>
            </a:r>
            <a:endParaRPr lang="en-US" sz="2800" dirty="0">
              <a:solidFill>
                <a:srgbClr val="0070C0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763688" y="2204864"/>
            <a:ext cx="38985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endParaRPr lang="en-US" sz="2800" dirty="0">
              <a:solidFill>
                <a:srgbClr val="0070C0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739744" y="2636912"/>
            <a:ext cx="22873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FontTx/>
              <a:buNone/>
            </a:pPr>
            <a:r>
              <a:rPr lang="sr-Latn-CS" sz="28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sr-Cyrl-CS" sz="28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брза храна</a:t>
            </a:r>
            <a:r>
              <a:rPr lang="sr-Latn-CS" sz="28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endParaRPr lang="en-GB" sz="28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5" descr="Inside a tube train at rush hou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3356992"/>
            <a:ext cx="3352800" cy="2725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11" descr="woman_on_couch_TV_blu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9992" y="3717032"/>
            <a:ext cx="3352800" cy="27710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9" descr="Office work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8024" y="1196752"/>
            <a:ext cx="3352800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2D0FA2F-A00F-48F1-BD58-51A28B02F3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A63305-6B3C-4A16-914F-F676B8DC6FB1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4"/>
          <p:cNvGraphicFramePr>
            <a:graphicFrameLocks noChangeAspect="1"/>
          </p:cNvGraphicFramePr>
          <p:nvPr/>
        </p:nvGraphicFramePr>
        <p:xfrm>
          <a:off x="228600" y="2590800"/>
          <a:ext cx="3200400" cy="2679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494" name="Photo Editor Photo" r:id="rId3" imgW="1362265" imgH="1171429" progId="">
                  <p:embed/>
                </p:oleObj>
              </mc:Choice>
              <mc:Fallback>
                <p:oleObj name="Photo Editor Photo" r:id="rId3" imgW="1362265" imgH="1171429" progId="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8600" y="2590800"/>
                        <a:ext cx="3200400" cy="2679700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bg2"/>
                        </a:solidFill>
                        <a:miter lim="800000"/>
                        <a:headEnd/>
                        <a:tailEnd/>
                      </a:ln>
                      <a:effectLst>
                        <a:outerShdw dist="107763" dir="8100000" algn="ctr" rotWithShape="0">
                          <a:srgbClr val="FFCC00"/>
                        </a:outerShdw>
                      </a:effectLst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grpSp>
        <p:nvGrpSpPr>
          <p:cNvPr id="7" name="Group 7"/>
          <p:cNvGrpSpPr>
            <a:grpSpLocks/>
          </p:cNvGrpSpPr>
          <p:nvPr/>
        </p:nvGrpSpPr>
        <p:grpSpPr bwMode="auto">
          <a:xfrm>
            <a:off x="3492500" y="981075"/>
            <a:ext cx="5651500" cy="5572125"/>
            <a:chOff x="2200" y="618"/>
            <a:chExt cx="3560" cy="3510"/>
          </a:xfrm>
        </p:grpSpPr>
        <p:sp>
          <p:nvSpPr>
            <p:cNvPr id="8" name="Rectangle 8"/>
            <p:cNvSpPr>
              <a:spLocks noChangeArrowheads="1"/>
            </p:cNvSpPr>
            <p:nvPr/>
          </p:nvSpPr>
          <p:spPr bwMode="auto">
            <a:xfrm>
              <a:off x="2256" y="3552"/>
              <a:ext cx="3504" cy="5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>
                <a:lnSpc>
                  <a:spcPct val="90000"/>
                </a:lnSpc>
                <a:defRPr/>
              </a:pPr>
              <a:r>
                <a:rPr lang="en-US" sz="2800" b="1">
                  <a:latin typeface="Times New Roman" pitchFamily="18" charset="0"/>
                </a:rPr>
                <a:t>Double Burger with Cheese</a:t>
              </a:r>
              <a:endParaRPr lang="en-US" sz="28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endParaRPr>
            </a:p>
          </p:txBody>
        </p:sp>
        <p:graphicFrame>
          <p:nvGraphicFramePr>
            <p:cNvPr id="9" name="Object 3"/>
            <p:cNvGraphicFramePr>
              <a:graphicFrameLocks noChangeAspect="1"/>
            </p:cNvGraphicFramePr>
            <p:nvPr/>
          </p:nvGraphicFramePr>
          <p:xfrm>
            <a:off x="2200" y="618"/>
            <a:ext cx="3456" cy="242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2495" name="Photo Editor Photo" r:id="rId5" imgW="2905531" imgH="2038095" progId="">
                    <p:embed/>
                  </p:oleObj>
                </mc:Choice>
                <mc:Fallback>
                  <p:oleObj name="Photo Editor Photo" r:id="rId5" imgW="2905531" imgH="2038095" progId="">
                    <p:embed/>
                    <p:pic>
                      <p:nvPicPr>
                        <p:cNvPr id="0" name="Object 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200" y="618"/>
                          <a:ext cx="3456" cy="2424"/>
                        </a:xfrm>
                        <a:prstGeom prst="rect">
                          <a:avLst/>
                        </a:prstGeom>
                        <a:noFill/>
                        <a:ln w="9525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:ln>
                        <a:effectLst>
                          <a:outerShdw dist="107763" dir="18900000" algn="ctr" rotWithShape="0">
                            <a:srgbClr val="FFCC00"/>
                          </a:outerShdw>
                        </a:effectLst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0" name="Text Box 10"/>
            <p:cNvSpPr txBox="1">
              <a:spLocks noChangeArrowheads="1"/>
            </p:cNvSpPr>
            <p:nvPr/>
          </p:nvSpPr>
          <p:spPr bwMode="auto">
            <a:xfrm>
              <a:off x="3360" y="1200"/>
              <a:ext cx="1392" cy="340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chemeClr val="bg2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lnSpc>
                  <a:spcPct val="90000"/>
                </a:lnSpc>
              </a:pPr>
              <a:r>
                <a:rPr lang="en-US" sz="3200" b="1">
                  <a:solidFill>
                    <a:schemeClr val="bg2"/>
                  </a:solidFill>
                  <a:latin typeface="Times New Roman" pitchFamily="18" charset="0"/>
                </a:rPr>
                <a:t>1120  kcal</a:t>
              </a:r>
              <a:endParaRPr lang="en-US" sz="3200" b="1">
                <a:latin typeface="Times New Roman" pitchFamily="18" charset="0"/>
              </a:endParaRPr>
            </a:p>
          </p:txBody>
        </p:sp>
        <p:pic>
          <p:nvPicPr>
            <p:cNvPr id="11" name="Picture 11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5040" y="3168"/>
              <a:ext cx="508" cy="4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2" name="Picture 5" descr="Sendvic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763688" y="2708920"/>
            <a:ext cx="5437188" cy="3819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Rectangle 12"/>
          <p:cNvSpPr/>
          <p:nvPr/>
        </p:nvSpPr>
        <p:spPr>
          <a:xfrm>
            <a:off x="2286000" y="3133535"/>
            <a:ext cx="4572000" cy="5909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b="1" dirty="0">
                <a:latin typeface="Times New Roman" pitchFamily="18" charset="0"/>
              </a:rPr>
              <a:t>“Old Days”</a:t>
            </a:r>
          </a:p>
          <a:p>
            <a:pPr algn="ctr">
              <a:lnSpc>
                <a:spcPct val="90000"/>
              </a:lnSpc>
              <a:defRPr/>
            </a:pPr>
            <a:r>
              <a:rPr lang="en-US" b="1" dirty="0">
                <a:latin typeface="Times New Roman" pitchFamily="18" charset="0"/>
              </a:rPr>
              <a:t>Hamburger</a:t>
            </a:r>
            <a:endParaRPr lang="en-US" b="1" dirty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1464EEA-E4B3-4C28-83D9-F61A27232B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A63305-6B3C-4A16-914F-F676B8DC6FB1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 defTabSz="661988"/>
            <a:endParaRPr lang="sr-Cyrl-CS" b="1" dirty="0">
              <a:latin typeface="Times New Roman" pitchFamily="18" charset="0"/>
              <a:cs typeface="Times New Roman" pitchFamily="18" charset="0"/>
            </a:endParaRPr>
          </a:p>
          <a:p>
            <a:pPr algn="ctr" defTabSz="661988"/>
            <a:endParaRPr lang="sr-Cyrl-CS" b="1" dirty="0">
              <a:latin typeface="Times New Roman" pitchFamily="18" charset="0"/>
              <a:cs typeface="Times New Roman" pitchFamily="18" charset="0"/>
            </a:endParaRPr>
          </a:p>
          <a:p>
            <a:pPr algn="ctr" defTabSz="661988"/>
            <a:endParaRPr lang="sr-Cyrl-CS" b="1" dirty="0">
              <a:latin typeface="Times New Roman" pitchFamily="18" charset="0"/>
              <a:cs typeface="Times New Roman" pitchFamily="18" charset="0"/>
            </a:endParaRPr>
          </a:p>
          <a:p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755576" y="620688"/>
            <a:ext cx="382906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r-Cyrl-CS" sz="28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Етиологија гојазности</a:t>
            </a:r>
            <a:endParaRPr lang="en-US" sz="2800" dirty="0">
              <a:solidFill>
                <a:srgbClr val="0070C0"/>
              </a:solidFill>
            </a:endParaRPr>
          </a:p>
        </p:txBody>
      </p:sp>
      <p:sp>
        <p:nvSpPr>
          <p:cNvPr id="6" name="Freeform 46"/>
          <p:cNvSpPr>
            <a:spLocks/>
          </p:cNvSpPr>
          <p:nvPr/>
        </p:nvSpPr>
        <p:spPr bwMode="auto">
          <a:xfrm>
            <a:off x="3027363" y="2501900"/>
            <a:ext cx="3214687" cy="3124200"/>
          </a:xfrm>
          <a:custGeom>
            <a:avLst/>
            <a:gdLst>
              <a:gd name="T0" fmla="*/ 2147483647 w 2278"/>
              <a:gd name="T1" fmla="*/ 2147483647 h 1968"/>
              <a:gd name="T2" fmla="*/ 2147483647 w 2278"/>
              <a:gd name="T3" fmla="*/ 2147483647 h 1968"/>
              <a:gd name="T4" fmla="*/ 2147483647 w 2278"/>
              <a:gd name="T5" fmla="*/ 2147483647 h 1968"/>
              <a:gd name="T6" fmla="*/ 2147483647 w 2278"/>
              <a:gd name="T7" fmla="*/ 2147483647 h 1968"/>
              <a:gd name="T8" fmla="*/ 2147483647 w 2278"/>
              <a:gd name="T9" fmla="*/ 2147483647 h 1968"/>
              <a:gd name="T10" fmla="*/ 2147483647 w 2278"/>
              <a:gd name="T11" fmla="*/ 2147483647 h 1968"/>
              <a:gd name="T12" fmla="*/ 2147483647 w 2278"/>
              <a:gd name="T13" fmla="*/ 2147483647 h 1968"/>
              <a:gd name="T14" fmla="*/ 2147483647 w 2278"/>
              <a:gd name="T15" fmla="*/ 2147483647 h 1968"/>
              <a:gd name="T16" fmla="*/ 2147483647 w 2278"/>
              <a:gd name="T17" fmla="*/ 2147483647 h 1968"/>
              <a:gd name="T18" fmla="*/ 2147483647 w 2278"/>
              <a:gd name="T19" fmla="*/ 2147483647 h 1968"/>
              <a:gd name="T20" fmla="*/ 2147483647 w 2278"/>
              <a:gd name="T21" fmla="*/ 2147483647 h 1968"/>
              <a:gd name="T22" fmla="*/ 2147483647 w 2278"/>
              <a:gd name="T23" fmla="*/ 2147483647 h 1968"/>
              <a:gd name="T24" fmla="*/ 2147483647 w 2278"/>
              <a:gd name="T25" fmla="*/ 2147483647 h 1968"/>
              <a:gd name="T26" fmla="*/ 2147483647 w 2278"/>
              <a:gd name="T27" fmla="*/ 2147483647 h 1968"/>
              <a:gd name="T28" fmla="*/ 2147483647 w 2278"/>
              <a:gd name="T29" fmla="*/ 2147483647 h 1968"/>
              <a:gd name="T30" fmla="*/ 2147483647 w 2278"/>
              <a:gd name="T31" fmla="*/ 2147483647 h 1968"/>
              <a:gd name="T32" fmla="*/ 2147483647 w 2278"/>
              <a:gd name="T33" fmla="*/ 2147483647 h 1968"/>
              <a:gd name="T34" fmla="*/ 2147483647 w 2278"/>
              <a:gd name="T35" fmla="*/ 2147483647 h 1968"/>
              <a:gd name="T36" fmla="*/ 2147483647 w 2278"/>
              <a:gd name="T37" fmla="*/ 2147483647 h 1968"/>
              <a:gd name="T38" fmla="*/ 2147483647 w 2278"/>
              <a:gd name="T39" fmla="*/ 2147483647 h 1968"/>
              <a:gd name="T40" fmla="*/ 2147483647 w 2278"/>
              <a:gd name="T41" fmla="*/ 2147483647 h 1968"/>
              <a:gd name="T42" fmla="*/ 2147483647 w 2278"/>
              <a:gd name="T43" fmla="*/ 2147483647 h 1968"/>
              <a:gd name="T44" fmla="*/ 2147483647 w 2278"/>
              <a:gd name="T45" fmla="*/ 2147483647 h 1968"/>
              <a:gd name="T46" fmla="*/ 2147483647 w 2278"/>
              <a:gd name="T47" fmla="*/ 2147483647 h 1968"/>
              <a:gd name="T48" fmla="*/ 2147483647 w 2278"/>
              <a:gd name="T49" fmla="*/ 2147483647 h 1968"/>
              <a:gd name="T50" fmla="*/ 2147483647 w 2278"/>
              <a:gd name="T51" fmla="*/ 2147483647 h 1968"/>
              <a:gd name="T52" fmla="*/ 2147483647 w 2278"/>
              <a:gd name="T53" fmla="*/ 2147483647 h 1968"/>
              <a:gd name="T54" fmla="*/ 2147483647 w 2278"/>
              <a:gd name="T55" fmla="*/ 2147483647 h 1968"/>
              <a:gd name="T56" fmla="*/ 2147483647 w 2278"/>
              <a:gd name="T57" fmla="*/ 2147483647 h 1968"/>
              <a:gd name="T58" fmla="*/ 2147483647 w 2278"/>
              <a:gd name="T59" fmla="*/ 2147483647 h 1968"/>
              <a:gd name="T60" fmla="*/ 2147483647 w 2278"/>
              <a:gd name="T61" fmla="*/ 2147483647 h 1968"/>
              <a:gd name="T62" fmla="*/ 2147483647 w 2278"/>
              <a:gd name="T63" fmla="*/ 2147483647 h 1968"/>
              <a:gd name="T64" fmla="*/ 2147483647 w 2278"/>
              <a:gd name="T65" fmla="*/ 2147483647 h 1968"/>
              <a:gd name="T66" fmla="*/ 2147483647 w 2278"/>
              <a:gd name="T67" fmla="*/ 2147483647 h 1968"/>
              <a:gd name="T68" fmla="*/ 2147483647 w 2278"/>
              <a:gd name="T69" fmla="*/ 2147483647 h 1968"/>
              <a:gd name="T70" fmla="*/ 2147483647 w 2278"/>
              <a:gd name="T71" fmla="*/ 2147483647 h 1968"/>
              <a:gd name="T72" fmla="*/ 2147483647 w 2278"/>
              <a:gd name="T73" fmla="*/ 2147483647 h 1968"/>
              <a:gd name="T74" fmla="*/ 2147483647 w 2278"/>
              <a:gd name="T75" fmla="*/ 2147483647 h 1968"/>
              <a:gd name="T76" fmla="*/ 2147483647 w 2278"/>
              <a:gd name="T77" fmla="*/ 2147483647 h 1968"/>
              <a:gd name="T78" fmla="*/ 2147483647 w 2278"/>
              <a:gd name="T79" fmla="*/ 2147483647 h 1968"/>
              <a:gd name="T80" fmla="*/ 2147483647 w 2278"/>
              <a:gd name="T81" fmla="*/ 2147483647 h 1968"/>
              <a:gd name="T82" fmla="*/ 2147483647 w 2278"/>
              <a:gd name="T83" fmla="*/ 2147483647 h 1968"/>
              <a:gd name="T84" fmla="*/ 2147483647 w 2278"/>
              <a:gd name="T85" fmla="*/ 2147483647 h 1968"/>
              <a:gd name="T86" fmla="*/ 2147483647 w 2278"/>
              <a:gd name="T87" fmla="*/ 2147483647 h 1968"/>
              <a:gd name="T88" fmla="*/ 2147483647 w 2278"/>
              <a:gd name="T89" fmla="*/ 2147483647 h 1968"/>
              <a:gd name="T90" fmla="*/ 2147483647 w 2278"/>
              <a:gd name="T91" fmla="*/ 2147483647 h 1968"/>
              <a:gd name="T92" fmla="*/ 2147483647 w 2278"/>
              <a:gd name="T93" fmla="*/ 2147483647 h 1968"/>
              <a:gd name="T94" fmla="*/ 2147483647 w 2278"/>
              <a:gd name="T95" fmla="*/ 2147483647 h 1968"/>
              <a:gd name="T96" fmla="*/ 2147483647 w 2278"/>
              <a:gd name="T97" fmla="*/ 2147483647 h 1968"/>
              <a:gd name="T98" fmla="*/ 2147483647 w 2278"/>
              <a:gd name="T99" fmla="*/ 2147483647 h 1968"/>
              <a:gd name="T100" fmla="*/ 2147483647 w 2278"/>
              <a:gd name="T101" fmla="*/ 2147483647 h 1968"/>
              <a:gd name="T102" fmla="*/ 2147483647 w 2278"/>
              <a:gd name="T103" fmla="*/ 2147483647 h 1968"/>
              <a:gd name="T104" fmla="*/ 2147483647 w 2278"/>
              <a:gd name="T105" fmla="*/ 2147483647 h 1968"/>
              <a:gd name="T106" fmla="*/ 2147483647 w 2278"/>
              <a:gd name="T107" fmla="*/ 2147483647 h 1968"/>
              <a:gd name="T108" fmla="*/ 2147483647 w 2278"/>
              <a:gd name="T109" fmla="*/ 2147483647 h 1968"/>
              <a:gd name="T110" fmla="*/ 2147483647 w 2278"/>
              <a:gd name="T111" fmla="*/ 2147483647 h 1968"/>
              <a:gd name="T112" fmla="*/ 2147483647 w 2278"/>
              <a:gd name="T113" fmla="*/ 2147483647 h 1968"/>
              <a:gd name="T114" fmla="*/ 2147483647 w 2278"/>
              <a:gd name="T115" fmla="*/ 2147483647 h 1968"/>
              <a:gd name="T116" fmla="*/ 2147483647 w 2278"/>
              <a:gd name="T117" fmla="*/ 2147483647 h 1968"/>
              <a:gd name="T118" fmla="*/ 2147483647 w 2278"/>
              <a:gd name="T119" fmla="*/ 0 h 1968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2278"/>
              <a:gd name="T181" fmla="*/ 0 h 1968"/>
              <a:gd name="T182" fmla="*/ 2278 w 2278"/>
              <a:gd name="T183" fmla="*/ 1968 h 1968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2278" h="1968">
                <a:moveTo>
                  <a:pt x="1273" y="0"/>
                </a:moveTo>
                <a:lnTo>
                  <a:pt x="1273" y="319"/>
                </a:lnTo>
                <a:lnTo>
                  <a:pt x="1305" y="341"/>
                </a:lnTo>
                <a:lnTo>
                  <a:pt x="1324" y="368"/>
                </a:lnTo>
                <a:lnTo>
                  <a:pt x="1338" y="396"/>
                </a:lnTo>
                <a:lnTo>
                  <a:pt x="1340" y="423"/>
                </a:lnTo>
                <a:lnTo>
                  <a:pt x="1335" y="452"/>
                </a:lnTo>
                <a:lnTo>
                  <a:pt x="1321" y="480"/>
                </a:lnTo>
                <a:lnTo>
                  <a:pt x="1302" y="506"/>
                </a:lnTo>
                <a:lnTo>
                  <a:pt x="1273" y="528"/>
                </a:lnTo>
                <a:lnTo>
                  <a:pt x="1273" y="1176"/>
                </a:lnTo>
                <a:lnTo>
                  <a:pt x="1308" y="1200"/>
                </a:lnTo>
                <a:lnTo>
                  <a:pt x="1330" y="1230"/>
                </a:lnTo>
                <a:lnTo>
                  <a:pt x="1340" y="1259"/>
                </a:lnTo>
                <a:lnTo>
                  <a:pt x="1340" y="1290"/>
                </a:lnTo>
                <a:lnTo>
                  <a:pt x="1332" y="1319"/>
                </a:lnTo>
                <a:lnTo>
                  <a:pt x="1319" y="1345"/>
                </a:lnTo>
                <a:lnTo>
                  <a:pt x="1297" y="1367"/>
                </a:lnTo>
                <a:lnTo>
                  <a:pt x="1273" y="1382"/>
                </a:lnTo>
                <a:lnTo>
                  <a:pt x="1273" y="1517"/>
                </a:lnTo>
                <a:lnTo>
                  <a:pt x="1305" y="1525"/>
                </a:lnTo>
                <a:lnTo>
                  <a:pt x="1335" y="1532"/>
                </a:lnTo>
                <a:lnTo>
                  <a:pt x="1365" y="1541"/>
                </a:lnTo>
                <a:lnTo>
                  <a:pt x="1394" y="1552"/>
                </a:lnTo>
                <a:lnTo>
                  <a:pt x="1421" y="1563"/>
                </a:lnTo>
                <a:lnTo>
                  <a:pt x="1448" y="1576"/>
                </a:lnTo>
                <a:lnTo>
                  <a:pt x="1475" y="1589"/>
                </a:lnTo>
                <a:lnTo>
                  <a:pt x="1502" y="1602"/>
                </a:lnTo>
                <a:lnTo>
                  <a:pt x="1529" y="1615"/>
                </a:lnTo>
                <a:lnTo>
                  <a:pt x="1556" y="1629"/>
                </a:lnTo>
                <a:lnTo>
                  <a:pt x="1581" y="1644"/>
                </a:lnTo>
                <a:lnTo>
                  <a:pt x="1608" y="1659"/>
                </a:lnTo>
                <a:lnTo>
                  <a:pt x="1635" y="1673"/>
                </a:lnTo>
                <a:lnTo>
                  <a:pt x="1659" y="1688"/>
                </a:lnTo>
                <a:lnTo>
                  <a:pt x="1686" y="1704"/>
                </a:lnTo>
                <a:lnTo>
                  <a:pt x="1710" y="1719"/>
                </a:lnTo>
                <a:lnTo>
                  <a:pt x="1738" y="1734"/>
                </a:lnTo>
                <a:lnTo>
                  <a:pt x="1765" y="1748"/>
                </a:lnTo>
                <a:lnTo>
                  <a:pt x="1792" y="1761"/>
                </a:lnTo>
                <a:lnTo>
                  <a:pt x="1819" y="1776"/>
                </a:lnTo>
                <a:lnTo>
                  <a:pt x="1848" y="1787"/>
                </a:lnTo>
                <a:lnTo>
                  <a:pt x="1875" y="1800"/>
                </a:lnTo>
                <a:lnTo>
                  <a:pt x="1905" y="1813"/>
                </a:lnTo>
                <a:lnTo>
                  <a:pt x="1935" y="1822"/>
                </a:lnTo>
                <a:lnTo>
                  <a:pt x="1964" y="1833"/>
                </a:lnTo>
                <a:lnTo>
                  <a:pt x="1997" y="1842"/>
                </a:lnTo>
                <a:lnTo>
                  <a:pt x="2029" y="1849"/>
                </a:lnTo>
                <a:lnTo>
                  <a:pt x="2062" y="1855"/>
                </a:lnTo>
                <a:lnTo>
                  <a:pt x="2097" y="1860"/>
                </a:lnTo>
                <a:lnTo>
                  <a:pt x="2132" y="1864"/>
                </a:lnTo>
                <a:lnTo>
                  <a:pt x="2170" y="1868"/>
                </a:lnTo>
                <a:lnTo>
                  <a:pt x="2208" y="1868"/>
                </a:lnTo>
                <a:lnTo>
                  <a:pt x="2237" y="1873"/>
                </a:lnTo>
                <a:lnTo>
                  <a:pt x="2259" y="1884"/>
                </a:lnTo>
                <a:lnTo>
                  <a:pt x="2273" y="1899"/>
                </a:lnTo>
                <a:lnTo>
                  <a:pt x="2278" y="1917"/>
                </a:lnTo>
                <a:lnTo>
                  <a:pt x="2275" y="1935"/>
                </a:lnTo>
                <a:lnTo>
                  <a:pt x="2264" y="1952"/>
                </a:lnTo>
                <a:lnTo>
                  <a:pt x="2240" y="1963"/>
                </a:lnTo>
                <a:lnTo>
                  <a:pt x="2208" y="1967"/>
                </a:lnTo>
                <a:lnTo>
                  <a:pt x="87" y="1968"/>
                </a:lnTo>
                <a:lnTo>
                  <a:pt x="49" y="1963"/>
                </a:lnTo>
                <a:lnTo>
                  <a:pt x="22" y="1952"/>
                </a:lnTo>
                <a:lnTo>
                  <a:pt x="6" y="1935"/>
                </a:lnTo>
                <a:lnTo>
                  <a:pt x="0" y="1919"/>
                </a:lnTo>
                <a:lnTo>
                  <a:pt x="3" y="1901"/>
                </a:lnTo>
                <a:lnTo>
                  <a:pt x="19" y="1884"/>
                </a:lnTo>
                <a:lnTo>
                  <a:pt x="46" y="1873"/>
                </a:lnTo>
                <a:lnTo>
                  <a:pt x="87" y="1868"/>
                </a:lnTo>
                <a:lnTo>
                  <a:pt x="119" y="1868"/>
                </a:lnTo>
                <a:lnTo>
                  <a:pt x="151" y="1866"/>
                </a:lnTo>
                <a:lnTo>
                  <a:pt x="181" y="1862"/>
                </a:lnTo>
                <a:lnTo>
                  <a:pt x="214" y="1857"/>
                </a:lnTo>
                <a:lnTo>
                  <a:pt x="243" y="1851"/>
                </a:lnTo>
                <a:lnTo>
                  <a:pt x="276" y="1844"/>
                </a:lnTo>
                <a:lnTo>
                  <a:pt x="305" y="1836"/>
                </a:lnTo>
                <a:lnTo>
                  <a:pt x="335" y="1825"/>
                </a:lnTo>
                <a:lnTo>
                  <a:pt x="365" y="1816"/>
                </a:lnTo>
                <a:lnTo>
                  <a:pt x="392" y="1805"/>
                </a:lnTo>
                <a:lnTo>
                  <a:pt x="422" y="1794"/>
                </a:lnTo>
                <a:lnTo>
                  <a:pt x="449" y="1781"/>
                </a:lnTo>
                <a:lnTo>
                  <a:pt x="478" y="1769"/>
                </a:lnTo>
                <a:lnTo>
                  <a:pt x="505" y="1756"/>
                </a:lnTo>
                <a:lnTo>
                  <a:pt x="535" y="1743"/>
                </a:lnTo>
                <a:lnTo>
                  <a:pt x="562" y="1728"/>
                </a:lnTo>
                <a:lnTo>
                  <a:pt x="589" y="1714"/>
                </a:lnTo>
                <a:lnTo>
                  <a:pt x="616" y="1699"/>
                </a:lnTo>
                <a:lnTo>
                  <a:pt x="643" y="1684"/>
                </a:lnTo>
                <a:lnTo>
                  <a:pt x="670" y="1670"/>
                </a:lnTo>
                <a:lnTo>
                  <a:pt x="697" y="1655"/>
                </a:lnTo>
                <a:lnTo>
                  <a:pt x="724" y="1640"/>
                </a:lnTo>
                <a:lnTo>
                  <a:pt x="754" y="1626"/>
                </a:lnTo>
                <a:lnTo>
                  <a:pt x="781" y="1611"/>
                </a:lnTo>
                <a:lnTo>
                  <a:pt x="808" y="1596"/>
                </a:lnTo>
                <a:lnTo>
                  <a:pt x="835" y="1583"/>
                </a:lnTo>
                <a:lnTo>
                  <a:pt x="862" y="1571"/>
                </a:lnTo>
                <a:lnTo>
                  <a:pt x="892" y="1558"/>
                </a:lnTo>
                <a:lnTo>
                  <a:pt x="919" y="1545"/>
                </a:lnTo>
                <a:lnTo>
                  <a:pt x="949" y="1534"/>
                </a:lnTo>
                <a:lnTo>
                  <a:pt x="976" y="1523"/>
                </a:lnTo>
                <a:lnTo>
                  <a:pt x="1005" y="1514"/>
                </a:lnTo>
                <a:lnTo>
                  <a:pt x="1005" y="1384"/>
                </a:lnTo>
                <a:lnTo>
                  <a:pt x="973" y="1360"/>
                </a:lnTo>
                <a:lnTo>
                  <a:pt x="954" y="1334"/>
                </a:lnTo>
                <a:lnTo>
                  <a:pt x="940" y="1305"/>
                </a:lnTo>
                <a:lnTo>
                  <a:pt x="935" y="1277"/>
                </a:lnTo>
                <a:lnTo>
                  <a:pt x="940" y="1250"/>
                </a:lnTo>
                <a:lnTo>
                  <a:pt x="954" y="1222"/>
                </a:lnTo>
                <a:lnTo>
                  <a:pt x="976" y="1198"/>
                </a:lnTo>
                <a:lnTo>
                  <a:pt x="1005" y="1176"/>
                </a:lnTo>
                <a:lnTo>
                  <a:pt x="1005" y="524"/>
                </a:lnTo>
                <a:lnTo>
                  <a:pt x="973" y="496"/>
                </a:lnTo>
                <a:lnTo>
                  <a:pt x="951" y="469"/>
                </a:lnTo>
                <a:lnTo>
                  <a:pt x="940" y="441"/>
                </a:lnTo>
                <a:lnTo>
                  <a:pt x="938" y="414"/>
                </a:lnTo>
                <a:lnTo>
                  <a:pt x="943" y="388"/>
                </a:lnTo>
                <a:lnTo>
                  <a:pt x="957" y="363"/>
                </a:lnTo>
                <a:lnTo>
                  <a:pt x="978" y="339"/>
                </a:lnTo>
                <a:lnTo>
                  <a:pt x="1005" y="319"/>
                </a:lnTo>
                <a:lnTo>
                  <a:pt x="1005" y="0"/>
                </a:lnTo>
                <a:lnTo>
                  <a:pt x="1273" y="0"/>
                </a:lnTo>
                <a:close/>
              </a:path>
            </a:pathLst>
          </a:custGeom>
          <a:solidFill>
            <a:srgbClr val="DC8800"/>
          </a:solidFill>
          <a:ln w="12700" cap="rnd">
            <a:noFill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7" name="Freeform 48"/>
          <p:cNvSpPr>
            <a:spLocks/>
          </p:cNvSpPr>
          <p:nvPr/>
        </p:nvSpPr>
        <p:spPr bwMode="auto">
          <a:xfrm>
            <a:off x="4640263" y="2501900"/>
            <a:ext cx="1601787" cy="3122613"/>
          </a:xfrm>
          <a:custGeom>
            <a:avLst/>
            <a:gdLst>
              <a:gd name="T0" fmla="*/ 2147483647 w 1135"/>
              <a:gd name="T1" fmla="*/ 0 h 1967"/>
              <a:gd name="T2" fmla="*/ 2147483647 w 1135"/>
              <a:gd name="T3" fmla="*/ 2147483647 h 1967"/>
              <a:gd name="T4" fmla="*/ 2147483647 w 1135"/>
              <a:gd name="T5" fmla="*/ 2147483647 h 1967"/>
              <a:gd name="T6" fmla="*/ 2147483647 w 1135"/>
              <a:gd name="T7" fmla="*/ 2147483647 h 1967"/>
              <a:gd name="T8" fmla="*/ 2147483647 w 1135"/>
              <a:gd name="T9" fmla="*/ 2147483647 h 1967"/>
              <a:gd name="T10" fmla="*/ 2147483647 w 1135"/>
              <a:gd name="T11" fmla="*/ 2147483647 h 1967"/>
              <a:gd name="T12" fmla="*/ 2147483647 w 1135"/>
              <a:gd name="T13" fmla="*/ 2147483647 h 1967"/>
              <a:gd name="T14" fmla="*/ 2147483647 w 1135"/>
              <a:gd name="T15" fmla="*/ 2147483647 h 1967"/>
              <a:gd name="T16" fmla="*/ 2147483647 w 1135"/>
              <a:gd name="T17" fmla="*/ 2147483647 h 1967"/>
              <a:gd name="T18" fmla="*/ 2147483647 w 1135"/>
              <a:gd name="T19" fmla="*/ 2147483647 h 1967"/>
              <a:gd name="T20" fmla="*/ 2147483647 w 1135"/>
              <a:gd name="T21" fmla="*/ 2147483647 h 1967"/>
              <a:gd name="T22" fmla="*/ 2147483647 w 1135"/>
              <a:gd name="T23" fmla="*/ 2147483647 h 1967"/>
              <a:gd name="T24" fmla="*/ 2147483647 w 1135"/>
              <a:gd name="T25" fmla="*/ 2147483647 h 1967"/>
              <a:gd name="T26" fmla="*/ 2147483647 w 1135"/>
              <a:gd name="T27" fmla="*/ 2147483647 h 1967"/>
              <a:gd name="T28" fmla="*/ 2147483647 w 1135"/>
              <a:gd name="T29" fmla="*/ 2147483647 h 1967"/>
              <a:gd name="T30" fmla="*/ 2147483647 w 1135"/>
              <a:gd name="T31" fmla="*/ 2147483647 h 1967"/>
              <a:gd name="T32" fmla="*/ 2147483647 w 1135"/>
              <a:gd name="T33" fmla="*/ 2147483647 h 1967"/>
              <a:gd name="T34" fmla="*/ 2147483647 w 1135"/>
              <a:gd name="T35" fmla="*/ 2147483647 h 1967"/>
              <a:gd name="T36" fmla="*/ 2147483647 w 1135"/>
              <a:gd name="T37" fmla="*/ 2147483647 h 1967"/>
              <a:gd name="T38" fmla="*/ 2147483647 w 1135"/>
              <a:gd name="T39" fmla="*/ 2147483647 h 1967"/>
              <a:gd name="T40" fmla="*/ 2147483647 w 1135"/>
              <a:gd name="T41" fmla="*/ 2147483647 h 1967"/>
              <a:gd name="T42" fmla="*/ 2147483647 w 1135"/>
              <a:gd name="T43" fmla="*/ 2147483647 h 1967"/>
              <a:gd name="T44" fmla="*/ 2147483647 w 1135"/>
              <a:gd name="T45" fmla="*/ 2147483647 h 1967"/>
              <a:gd name="T46" fmla="*/ 2147483647 w 1135"/>
              <a:gd name="T47" fmla="*/ 2147483647 h 1967"/>
              <a:gd name="T48" fmla="*/ 2147483647 w 1135"/>
              <a:gd name="T49" fmla="*/ 2147483647 h 1967"/>
              <a:gd name="T50" fmla="*/ 2147483647 w 1135"/>
              <a:gd name="T51" fmla="*/ 2147483647 h 1967"/>
              <a:gd name="T52" fmla="*/ 2147483647 w 1135"/>
              <a:gd name="T53" fmla="*/ 2147483647 h 1967"/>
              <a:gd name="T54" fmla="*/ 2147483647 w 1135"/>
              <a:gd name="T55" fmla="*/ 2147483647 h 1967"/>
              <a:gd name="T56" fmla="*/ 2147483647 w 1135"/>
              <a:gd name="T57" fmla="*/ 2147483647 h 1967"/>
              <a:gd name="T58" fmla="*/ 2147483647 w 1135"/>
              <a:gd name="T59" fmla="*/ 2147483647 h 1967"/>
              <a:gd name="T60" fmla="*/ 2147483647 w 1135"/>
              <a:gd name="T61" fmla="*/ 2147483647 h 1967"/>
              <a:gd name="T62" fmla="*/ 2147483647 w 1135"/>
              <a:gd name="T63" fmla="*/ 2147483647 h 1967"/>
              <a:gd name="T64" fmla="*/ 2147483647 w 1135"/>
              <a:gd name="T65" fmla="*/ 2147483647 h 1967"/>
              <a:gd name="T66" fmla="*/ 2147483647 w 1135"/>
              <a:gd name="T67" fmla="*/ 2147483647 h 1967"/>
              <a:gd name="T68" fmla="*/ 2147483647 w 1135"/>
              <a:gd name="T69" fmla="*/ 2147483647 h 1967"/>
              <a:gd name="T70" fmla="*/ 2147483647 w 1135"/>
              <a:gd name="T71" fmla="*/ 2147483647 h 1967"/>
              <a:gd name="T72" fmla="*/ 2147483647 w 1135"/>
              <a:gd name="T73" fmla="*/ 2147483647 h 1967"/>
              <a:gd name="T74" fmla="*/ 2147483647 w 1135"/>
              <a:gd name="T75" fmla="*/ 2147483647 h 1967"/>
              <a:gd name="T76" fmla="*/ 2147483647 w 1135"/>
              <a:gd name="T77" fmla="*/ 2147483647 h 1967"/>
              <a:gd name="T78" fmla="*/ 2147483647 w 1135"/>
              <a:gd name="T79" fmla="*/ 2147483647 h 1967"/>
              <a:gd name="T80" fmla="*/ 2147483647 w 1135"/>
              <a:gd name="T81" fmla="*/ 2147483647 h 1967"/>
              <a:gd name="T82" fmla="*/ 2147483647 w 1135"/>
              <a:gd name="T83" fmla="*/ 2147483647 h 1967"/>
              <a:gd name="T84" fmla="*/ 0 w 1135"/>
              <a:gd name="T85" fmla="*/ 2147483647 h 1967"/>
              <a:gd name="T86" fmla="*/ 2147483647 w 1135"/>
              <a:gd name="T87" fmla="*/ 2147483647 h 1967"/>
              <a:gd name="T88" fmla="*/ 2147483647 w 1135"/>
              <a:gd name="T89" fmla="*/ 2147483647 h 1967"/>
              <a:gd name="T90" fmla="*/ 2147483647 w 1135"/>
              <a:gd name="T91" fmla="*/ 2147483647 h 1967"/>
              <a:gd name="T92" fmla="*/ 2147483647 w 1135"/>
              <a:gd name="T93" fmla="*/ 2147483647 h 1967"/>
              <a:gd name="T94" fmla="*/ 0 w 1135"/>
              <a:gd name="T95" fmla="*/ 2147483647 h 1967"/>
              <a:gd name="T96" fmla="*/ 2147483647 w 1135"/>
              <a:gd name="T97" fmla="*/ 2147483647 h 1967"/>
              <a:gd name="T98" fmla="*/ 2147483647 w 1135"/>
              <a:gd name="T99" fmla="*/ 2147483647 h 1967"/>
              <a:gd name="T100" fmla="*/ 2147483647 w 1135"/>
              <a:gd name="T101" fmla="*/ 2147483647 h 1967"/>
              <a:gd name="T102" fmla="*/ 0 w 1135"/>
              <a:gd name="T103" fmla="*/ 2147483647 h 1967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1135"/>
              <a:gd name="T157" fmla="*/ 0 h 1967"/>
              <a:gd name="T158" fmla="*/ 1135 w 1135"/>
              <a:gd name="T159" fmla="*/ 1967 h 1967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1135" h="1967">
                <a:moveTo>
                  <a:pt x="0" y="0"/>
                </a:moveTo>
                <a:lnTo>
                  <a:pt x="130" y="0"/>
                </a:lnTo>
                <a:lnTo>
                  <a:pt x="130" y="319"/>
                </a:lnTo>
                <a:lnTo>
                  <a:pt x="162" y="341"/>
                </a:lnTo>
                <a:lnTo>
                  <a:pt x="181" y="368"/>
                </a:lnTo>
                <a:lnTo>
                  <a:pt x="195" y="396"/>
                </a:lnTo>
                <a:lnTo>
                  <a:pt x="197" y="423"/>
                </a:lnTo>
                <a:lnTo>
                  <a:pt x="192" y="452"/>
                </a:lnTo>
                <a:lnTo>
                  <a:pt x="178" y="480"/>
                </a:lnTo>
                <a:lnTo>
                  <a:pt x="159" y="506"/>
                </a:lnTo>
                <a:lnTo>
                  <a:pt x="130" y="528"/>
                </a:lnTo>
                <a:lnTo>
                  <a:pt x="130" y="1176"/>
                </a:lnTo>
                <a:lnTo>
                  <a:pt x="165" y="1200"/>
                </a:lnTo>
                <a:lnTo>
                  <a:pt x="187" y="1230"/>
                </a:lnTo>
                <a:lnTo>
                  <a:pt x="197" y="1259"/>
                </a:lnTo>
                <a:lnTo>
                  <a:pt x="197" y="1290"/>
                </a:lnTo>
                <a:lnTo>
                  <a:pt x="189" y="1319"/>
                </a:lnTo>
                <a:lnTo>
                  <a:pt x="176" y="1345"/>
                </a:lnTo>
                <a:lnTo>
                  <a:pt x="154" y="1367"/>
                </a:lnTo>
                <a:lnTo>
                  <a:pt x="130" y="1382"/>
                </a:lnTo>
                <a:lnTo>
                  <a:pt x="130" y="1517"/>
                </a:lnTo>
                <a:lnTo>
                  <a:pt x="162" y="1525"/>
                </a:lnTo>
                <a:lnTo>
                  <a:pt x="192" y="1532"/>
                </a:lnTo>
                <a:lnTo>
                  <a:pt x="222" y="1541"/>
                </a:lnTo>
                <a:lnTo>
                  <a:pt x="251" y="1552"/>
                </a:lnTo>
                <a:lnTo>
                  <a:pt x="278" y="1563"/>
                </a:lnTo>
                <a:lnTo>
                  <a:pt x="305" y="1576"/>
                </a:lnTo>
                <a:lnTo>
                  <a:pt x="332" y="1589"/>
                </a:lnTo>
                <a:lnTo>
                  <a:pt x="359" y="1602"/>
                </a:lnTo>
                <a:lnTo>
                  <a:pt x="386" y="1615"/>
                </a:lnTo>
                <a:lnTo>
                  <a:pt x="413" y="1629"/>
                </a:lnTo>
                <a:lnTo>
                  <a:pt x="438" y="1644"/>
                </a:lnTo>
                <a:lnTo>
                  <a:pt x="465" y="1659"/>
                </a:lnTo>
                <a:lnTo>
                  <a:pt x="492" y="1673"/>
                </a:lnTo>
                <a:lnTo>
                  <a:pt x="516" y="1688"/>
                </a:lnTo>
                <a:lnTo>
                  <a:pt x="543" y="1704"/>
                </a:lnTo>
                <a:lnTo>
                  <a:pt x="567" y="1719"/>
                </a:lnTo>
                <a:lnTo>
                  <a:pt x="595" y="1734"/>
                </a:lnTo>
                <a:lnTo>
                  <a:pt x="622" y="1748"/>
                </a:lnTo>
                <a:lnTo>
                  <a:pt x="649" y="1761"/>
                </a:lnTo>
                <a:lnTo>
                  <a:pt x="676" y="1776"/>
                </a:lnTo>
                <a:lnTo>
                  <a:pt x="705" y="1787"/>
                </a:lnTo>
                <a:lnTo>
                  <a:pt x="732" y="1800"/>
                </a:lnTo>
                <a:lnTo>
                  <a:pt x="762" y="1813"/>
                </a:lnTo>
                <a:lnTo>
                  <a:pt x="792" y="1822"/>
                </a:lnTo>
                <a:lnTo>
                  <a:pt x="821" y="1833"/>
                </a:lnTo>
                <a:lnTo>
                  <a:pt x="854" y="1842"/>
                </a:lnTo>
                <a:lnTo>
                  <a:pt x="886" y="1849"/>
                </a:lnTo>
                <a:lnTo>
                  <a:pt x="919" y="1855"/>
                </a:lnTo>
                <a:lnTo>
                  <a:pt x="954" y="1860"/>
                </a:lnTo>
                <a:lnTo>
                  <a:pt x="989" y="1864"/>
                </a:lnTo>
                <a:lnTo>
                  <a:pt x="1027" y="1868"/>
                </a:lnTo>
                <a:lnTo>
                  <a:pt x="1065" y="1868"/>
                </a:lnTo>
                <a:lnTo>
                  <a:pt x="1094" y="1873"/>
                </a:lnTo>
                <a:lnTo>
                  <a:pt x="1116" y="1884"/>
                </a:lnTo>
                <a:lnTo>
                  <a:pt x="1130" y="1899"/>
                </a:lnTo>
                <a:lnTo>
                  <a:pt x="1135" y="1917"/>
                </a:lnTo>
                <a:lnTo>
                  <a:pt x="1132" y="1935"/>
                </a:lnTo>
                <a:lnTo>
                  <a:pt x="1121" y="1952"/>
                </a:lnTo>
                <a:lnTo>
                  <a:pt x="1097" y="1963"/>
                </a:lnTo>
                <a:lnTo>
                  <a:pt x="1065" y="1967"/>
                </a:lnTo>
                <a:lnTo>
                  <a:pt x="330" y="1967"/>
                </a:lnTo>
                <a:lnTo>
                  <a:pt x="354" y="1957"/>
                </a:lnTo>
                <a:lnTo>
                  <a:pt x="373" y="1946"/>
                </a:lnTo>
                <a:lnTo>
                  <a:pt x="384" y="1932"/>
                </a:lnTo>
                <a:lnTo>
                  <a:pt x="386" y="1917"/>
                </a:lnTo>
                <a:lnTo>
                  <a:pt x="384" y="1902"/>
                </a:lnTo>
                <a:lnTo>
                  <a:pt x="373" y="1888"/>
                </a:lnTo>
                <a:lnTo>
                  <a:pt x="357" y="1877"/>
                </a:lnTo>
                <a:lnTo>
                  <a:pt x="332" y="1868"/>
                </a:lnTo>
                <a:lnTo>
                  <a:pt x="300" y="1855"/>
                </a:lnTo>
                <a:lnTo>
                  <a:pt x="276" y="1838"/>
                </a:lnTo>
                <a:lnTo>
                  <a:pt x="257" y="1816"/>
                </a:lnTo>
                <a:lnTo>
                  <a:pt x="241" y="1794"/>
                </a:lnTo>
                <a:lnTo>
                  <a:pt x="227" y="1767"/>
                </a:lnTo>
                <a:lnTo>
                  <a:pt x="219" y="1739"/>
                </a:lnTo>
                <a:lnTo>
                  <a:pt x="211" y="1712"/>
                </a:lnTo>
                <a:lnTo>
                  <a:pt x="200" y="1682"/>
                </a:lnTo>
                <a:lnTo>
                  <a:pt x="189" y="1653"/>
                </a:lnTo>
                <a:lnTo>
                  <a:pt x="178" y="1624"/>
                </a:lnTo>
                <a:lnTo>
                  <a:pt x="162" y="1596"/>
                </a:lnTo>
                <a:lnTo>
                  <a:pt x="143" y="1571"/>
                </a:lnTo>
                <a:lnTo>
                  <a:pt x="119" y="1547"/>
                </a:lnTo>
                <a:lnTo>
                  <a:pt x="87" y="1527"/>
                </a:lnTo>
                <a:lnTo>
                  <a:pt x="49" y="1508"/>
                </a:lnTo>
                <a:lnTo>
                  <a:pt x="0" y="1495"/>
                </a:lnTo>
                <a:lnTo>
                  <a:pt x="0" y="1417"/>
                </a:lnTo>
                <a:lnTo>
                  <a:pt x="30" y="1384"/>
                </a:lnTo>
                <a:lnTo>
                  <a:pt x="49" y="1347"/>
                </a:lnTo>
                <a:lnTo>
                  <a:pt x="57" y="1308"/>
                </a:lnTo>
                <a:lnTo>
                  <a:pt x="60" y="1270"/>
                </a:lnTo>
                <a:lnTo>
                  <a:pt x="54" y="1233"/>
                </a:lnTo>
                <a:lnTo>
                  <a:pt x="41" y="1198"/>
                </a:lnTo>
                <a:lnTo>
                  <a:pt x="24" y="1167"/>
                </a:lnTo>
                <a:lnTo>
                  <a:pt x="0" y="1142"/>
                </a:lnTo>
                <a:lnTo>
                  <a:pt x="0" y="559"/>
                </a:lnTo>
                <a:lnTo>
                  <a:pt x="24" y="528"/>
                </a:lnTo>
                <a:lnTo>
                  <a:pt x="43" y="493"/>
                </a:lnTo>
                <a:lnTo>
                  <a:pt x="57" y="456"/>
                </a:lnTo>
                <a:lnTo>
                  <a:pt x="62" y="419"/>
                </a:lnTo>
                <a:lnTo>
                  <a:pt x="57" y="383"/>
                </a:lnTo>
                <a:lnTo>
                  <a:pt x="49" y="348"/>
                </a:lnTo>
                <a:lnTo>
                  <a:pt x="30" y="315"/>
                </a:lnTo>
                <a:lnTo>
                  <a:pt x="0" y="286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grpSp>
        <p:nvGrpSpPr>
          <p:cNvPr id="8" name="Group 2"/>
          <p:cNvGrpSpPr>
            <a:grpSpLocks/>
          </p:cNvGrpSpPr>
          <p:nvPr/>
        </p:nvGrpSpPr>
        <p:grpSpPr bwMode="auto">
          <a:xfrm rot="-900000">
            <a:off x="2090738" y="2265363"/>
            <a:ext cx="5067300" cy="307975"/>
            <a:chOff x="1490" y="1132"/>
            <a:chExt cx="3591" cy="194"/>
          </a:xfrm>
        </p:grpSpPr>
        <p:sp>
          <p:nvSpPr>
            <p:cNvPr id="9" name="Freeform 3"/>
            <p:cNvSpPr>
              <a:spLocks/>
            </p:cNvSpPr>
            <p:nvPr/>
          </p:nvSpPr>
          <p:spPr bwMode="auto">
            <a:xfrm>
              <a:off x="1492" y="1134"/>
              <a:ext cx="3589" cy="192"/>
            </a:xfrm>
            <a:custGeom>
              <a:avLst/>
              <a:gdLst>
                <a:gd name="T0" fmla="*/ 1843 w 3589"/>
                <a:gd name="T1" fmla="*/ 192 h 192"/>
                <a:gd name="T2" fmla="*/ 1843 w 3589"/>
                <a:gd name="T3" fmla="*/ 77 h 192"/>
                <a:gd name="T4" fmla="*/ 3475 w 3589"/>
                <a:gd name="T5" fmla="*/ 77 h 192"/>
                <a:gd name="T6" fmla="*/ 3486 w 3589"/>
                <a:gd name="T7" fmla="*/ 77 h 192"/>
                <a:gd name="T8" fmla="*/ 3500 w 3589"/>
                <a:gd name="T9" fmla="*/ 75 h 192"/>
                <a:gd name="T10" fmla="*/ 3513 w 3589"/>
                <a:gd name="T11" fmla="*/ 75 h 192"/>
                <a:gd name="T12" fmla="*/ 3524 w 3589"/>
                <a:gd name="T13" fmla="*/ 73 h 192"/>
                <a:gd name="T14" fmla="*/ 3537 w 3589"/>
                <a:gd name="T15" fmla="*/ 71 h 192"/>
                <a:gd name="T16" fmla="*/ 3548 w 3589"/>
                <a:gd name="T17" fmla="*/ 69 h 192"/>
                <a:gd name="T18" fmla="*/ 3559 w 3589"/>
                <a:gd name="T19" fmla="*/ 66 h 192"/>
                <a:gd name="T20" fmla="*/ 3567 w 3589"/>
                <a:gd name="T21" fmla="*/ 62 h 192"/>
                <a:gd name="T22" fmla="*/ 3575 w 3589"/>
                <a:gd name="T23" fmla="*/ 58 h 192"/>
                <a:gd name="T24" fmla="*/ 3581 w 3589"/>
                <a:gd name="T25" fmla="*/ 53 h 192"/>
                <a:gd name="T26" fmla="*/ 3586 w 3589"/>
                <a:gd name="T27" fmla="*/ 47 h 192"/>
                <a:gd name="T28" fmla="*/ 3589 w 3589"/>
                <a:gd name="T29" fmla="*/ 40 h 192"/>
                <a:gd name="T30" fmla="*/ 3589 w 3589"/>
                <a:gd name="T31" fmla="*/ 31 h 192"/>
                <a:gd name="T32" fmla="*/ 3589 w 3589"/>
                <a:gd name="T33" fmla="*/ 22 h 192"/>
                <a:gd name="T34" fmla="*/ 3583 w 3589"/>
                <a:gd name="T35" fmla="*/ 11 h 192"/>
                <a:gd name="T36" fmla="*/ 3575 w 3589"/>
                <a:gd name="T37" fmla="*/ 0 h 192"/>
                <a:gd name="T38" fmla="*/ 3573 w 3589"/>
                <a:gd name="T39" fmla="*/ 20 h 192"/>
                <a:gd name="T40" fmla="*/ 3564 w 3589"/>
                <a:gd name="T41" fmla="*/ 34 h 192"/>
                <a:gd name="T42" fmla="*/ 3554 w 3589"/>
                <a:gd name="T43" fmla="*/ 42 h 192"/>
                <a:gd name="T44" fmla="*/ 3540 w 3589"/>
                <a:gd name="T45" fmla="*/ 45 h 192"/>
                <a:gd name="T46" fmla="*/ 3521 w 3589"/>
                <a:gd name="T47" fmla="*/ 45 h 192"/>
                <a:gd name="T48" fmla="*/ 3505 w 3589"/>
                <a:gd name="T49" fmla="*/ 44 h 192"/>
                <a:gd name="T50" fmla="*/ 3489 w 3589"/>
                <a:gd name="T51" fmla="*/ 40 h 192"/>
                <a:gd name="T52" fmla="*/ 3473 w 3589"/>
                <a:gd name="T53" fmla="*/ 40 h 192"/>
                <a:gd name="T54" fmla="*/ 117 w 3589"/>
                <a:gd name="T55" fmla="*/ 40 h 192"/>
                <a:gd name="T56" fmla="*/ 103 w 3589"/>
                <a:gd name="T57" fmla="*/ 40 h 192"/>
                <a:gd name="T58" fmla="*/ 84 w 3589"/>
                <a:gd name="T59" fmla="*/ 44 h 192"/>
                <a:gd name="T60" fmla="*/ 68 w 3589"/>
                <a:gd name="T61" fmla="*/ 45 h 192"/>
                <a:gd name="T62" fmla="*/ 52 w 3589"/>
                <a:gd name="T63" fmla="*/ 45 h 192"/>
                <a:gd name="T64" fmla="*/ 36 w 3589"/>
                <a:gd name="T65" fmla="*/ 42 h 192"/>
                <a:gd name="T66" fmla="*/ 25 w 3589"/>
                <a:gd name="T67" fmla="*/ 34 h 192"/>
                <a:gd name="T68" fmla="*/ 17 w 3589"/>
                <a:gd name="T69" fmla="*/ 20 h 192"/>
                <a:gd name="T70" fmla="*/ 14 w 3589"/>
                <a:gd name="T71" fmla="*/ 0 h 192"/>
                <a:gd name="T72" fmla="*/ 6 w 3589"/>
                <a:gd name="T73" fmla="*/ 11 h 192"/>
                <a:gd name="T74" fmla="*/ 3 w 3589"/>
                <a:gd name="T75" fmla="*/ 22 h 192"/>
                <a:gd name="T76" fmla="*/ 0 w 3589"/>
                <a:gd name="T77" fmla="*/ 31 h 192"/>
                <a:gd name="T78" fmla="*/ 0 w 3589"/>
                <a:gd name="T79" fmla="*/ 40 h 192"/>
                <a:gd name="T80" fmla="*/ 3 w 3589"/>
                <a:gd name="T81" fmla="*/ 47 h 192"/>
                <a:gd name="T82" fmla="*/ 9 w 3589"/>
                <a:gd name="T83" fmla="*/ 53 h 192"/>
                <a:gd name="T84" fmla="*/ 14 w 3589"/>
                <a:gd name="T85" fmla="*/ 58 h 192"/>
                <a:gd name="T86" fmla="*/ 22 w 3589"/>
                <a:gd name="T87" fmla="*/ 62 h 192"/>
                <a:gd name="T88" fmla="*/ 30 w 3589"/>
                <a:gd name="T89" fmla="*/ 66 h 192"/>
                <a:gd name="T90" fmla="*/ 41 w 3589"/>
                <a:gd name="T91" fmla="*/ 69 h 192"/>
                <a:gd name="T92" fmla="*/ 54 w 3589"/>
                <a:gd name="T93" fmla="*/ 71 h 192"/>
                <a:gd name="T94" fmla="*/ 65 w 3589"/>
                <a:gd name="T95" fmla="*/ 73 h 192"/>
                <a:gd name="T96" fmla="*/ 79 w 3589"/>
                <a:gd name="T97" fmla="*/ 75 h 192"/>
                <a:gd name="T98" fmla="*/ 90 w 3589"/>
                <a:gd name="T99" fmla="*/ 75 h 192"/>
                <a:gd name="T100" fmla="*/ 103 w 3589"/>
                <a:gd name="T101" fmla="*/ 77 h 192"/>
                <a:gd name="T102" fmla="*/ 117 w 3589"/>
                <a:gd name="T103" fmla="*/ 77 h 192"/>
                <a:gd name="T104" fmla="*/ 1746 w 3589"/>
                <a:gd name="T105" fmla="*/ 77 h 192"/>
                <a:gd name="T106" fmla="*/ 1746 w 3589"/>
                <a:gd name="T107" fmla="*/ 192 h 192"/>
                <a:gd name="T108" fmla="*/ 1843 w 3589"/>
                <a:gd name="T109" fmla="*/ 192 h 19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3589"/>
                <a:gd name="T166" fmla="*/ 0 h 192"/>
                <a:gd name="T167" fmla="*/ 3589 w 3589"/>
                <a:gd name="T168" fmla="*/ 192 h 192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3589" h="192">
                  <a:moveTo>
                    <a:pt x="1843" y="192"/>
                  </a:moveTo>
                  <a:lnTo>
                    <a:pt x="1843" y="77"/>
                  </a:lnTo>
                  <a:lnTo>
                    <a:pt x="3475" y="77"/>
                  </a:lnTo>
                  <a:lnTo>
                    <a:pt x="3486" y="77"/>
                  </a:lnTo>
                  <a:lnTo>
                    <a:pt x="3500" y="75"/>
                  </a:lnTo>
                  <a:lnTo>
                    <a:pt x="3513" y="75"/>
                  </a:lnTo>
                  <a:lnTo>
                    <a:pt x="3524" y="73"/>
                  </a:lnTo>
                  <a:lnTo>
                    <a:pt x="3537" y="71"/>
                  </a:lnTo>
                  <a:lnTo>
                    <a:pt x="3548" y="69"/>
                  </a:lnTo>
                  <a:lnTo>
                    <a:pt x="3559" y="66"/>
                  </a:lnTo>
                  <a:lnTo>
                    <a:pt x="3567" y="62"/>
                  </a:lnTo>
                  <a:lnTo>
                    <a:pt x="3575" y="58"/>
                  </a:lnTo>
                  <a:lnTo>
                    <a:pt x="3581" y="53"/>
                  </a:lnTo>
                  <a:lnTo>
                    <a:pt x="3586" y="47"/>
                  </a:lnTo>
                  <a:lnTo>
                    <a:pt x="3589" y="40"/>
                  </a:lnTo>
                  <a:lnTo>
                    <a:pt x="3589" y="31"/>
                  </a:lnTo>
                  <a:lnTo>
                    <a:pt x="3589" y="22"/>
                  </a:lnTo>
                  <a:lnTo>
                    <a:pt x="3583" y="11"/>
                  </a:lnTo>
                  <a:lnTo>
                    <a:pt x="3575" y="0"/>
                  </a:lnTo>
                  <a:lnTo>
                    <a:pt x="3573" y="20"/>
                  </a:lnTo>
                  <a:lnTo>
                    <a:pt x="3564" y="34"/>
                  </a:lnTo>
                  <a:lnTo>
                    <a:pt x="3554" y="42"/>
                  </a:lnTo>
                  <a:lnTo>
                    <a:pt x="3540" y="45"/>
                  </a:lnTo>
                  <a:lnTo>
                    <a:pt x="3521" y="45"/>
                  </a:lnTo>
                  <a:lnTo>
                    <a:pt x="3505" y="44"/>
                  </a:lnTo>
                  <a:lnTo>
                    <a:pt x="3489" y="40"/>
                  </a:lnTo>
                  <a:lnTo>
                    <a:pt x="3473" y="40"/>
                  </a:lnTo>
                  <a:lnTo>
                    <a:pt x="117" y="40"/>
                  </a:lnTo>
                  <a:lnTo>
                    <a:pt x="103" y="40"/>
                  </a:lnTo>
                  <a:lnTo>
                    <a:pt x="84" y="44"/>
                  </a:lnTo>
                  <a:lnTo>
                    <a:pt x="68" y="45"/>
                  </a:lnTo>
                  <a:lnTo>
                    <a:pt x="52" y="45"/>
                  </a:lnTo>
                  <a:lnTo>
                    <a:pt x="36" y="42"/>
                  </a:lnTo>
                  <a:lnTo>
                    <a:pt x="25" y="34"/>
                  </a:lnTo>
                  <a:lnTo>
                    <a:pt x="17" y="20"/>
                  </a:lnTo>
                  <a:lnTo>
                    <a:pt x="14" y="0"/>
                  </a:lnTo>
                  <a:lnTo>
                    <a:pt x="6" y="11"/>
                  </a:lnTo>
                  <a:lnTo>
                    <a:pt x="3" y="22"/>
                  </a:lnTo>
                  <a:lnTo>
                    <a:pt x="0" y="31"/>
                  </a:lnTo>
                  <a:lnTo>
                    <a:pt x="0" y="40"/>
                  </a:lnTo>
                  <a:lnTo>
                    <a:pt x="3" y="47"/>
                  </a:lnTo>
                  <a:lnTo>
                    <a:pt x="9" y="53"/>
                  </a:lnTo>
                  <a:lnTo>
                    <a:pt x="14" y="58"/>
                  </a:lnTo>
                  <a:lnTo>
                    <a:pt x="22" y="62"/>
                  </a:lnTo>
                  <a:lnTo>
                    <a:pt x="30" y="66"/>
                  </a:lnTo>
                  <a:lnTo>
                    <a:pt x="41" y="69"/>
                  </a:lnTo>
                  <a:lnTo>
                    <a:pt x="54" y="71"/>
                  </a:lnTo>
                  <a:lnTo>
                    <a:pt x="65" y="73"/>
                  </a:lnTo>
                  <a:lnTo>
                    <a:pt x="79" y="75"/>
                  </a:lnTo>
                  <a:lnTo>
                    <a:pt x="90" y="75"/>
                  </a:lnTo>
                  <a:lnTo>
                    <a:pt x="103" y="77"/>
                  </a:lnTo>
                  <a:lnTo>
                    <a:pt x="117" y="77"/>
                  </a:lnTo>
                  <a:lnTo>
                    <a:pt x="1746" y="77"/>
                  </a:lnTo>
                  <a:lnTo>
                    <a:pt x="1746" y="192"/>
                  </a:lnTo>
                  <a:lnTo>
                    <a:pt x="1843" y="19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10" name="Group 4"/>
            <p:cNvGrpSpPr>
              <a:grpSpLocks/>
            </p:cNvGrpSpPr>
            <p:nvPr/>
          </p:nvGrpSpPr>
          <p:grpSpPr bwMode="auto">
            <a:xfrm>
              <a:off x="1490" y="1132"/>
              <a:ext cx="3588" cy="192"/>
              <a:chOff x="1490" y="1132"/>
              <a:chExt cx="3588" cy="192"/>
            </a:xfrm>
          </p:grpSpPr>
          <p:sp>
            <p:nvSpPr>
              <p:cNvPr id="11" name="Freeform 5"/>
              <p:cNvSpPr>
                <a:spLocks/>
              </p:cNvSpPr>
              <p:nvPr/>
            </p:nvSpPr>
            <p:spPr bwMode="auto">
              <a:xfrm>
                <a:off x="1568" y="1205"/>
                <a:ext cx="11" cy="6"/>
              </a:xfrm>
              <a:custGeom>
                <a:avLst/>
                <a:gdLst>
                  <a:gd name="T0" fmla="*/ 11 w 11"/>
                  <a:gd name="T1" fmla="*/ 2 h 6"/>
                  <a:gd name="T2" fmla="*/ 5 w 11"/>
                  <a:gd name="T3" fmla="*/ 0 h 6"/>
                  <a:gd name="T4" fmla="*/ 3 w 11"/>
                  <a:gd name="T5" fmla="*/ 0 h 6"/>
                  <a:gd name="T6" fmla="*/ 0 w 11"/>
                  <a:gd name="T7" fmla="*/ 4 h 6"/>
                  <a:gd name="T8" fmla="*/ 0 w 11"/>
                  <a:gd name="T9" fmla="*/ 6 h 6"/>
                  <a:gd name="T10" fmla="*/ 11 w 11"/>
                  <a:gd name="T11" fmla="*/ 2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1"/>
                  <a:gd name="T19" fmla="*/ 0 h 6"/>
                  <a:gd name="T20" fmla="*/ 11 w 11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1" h="6">
                    <a:moveTo>
                      <a:pt x="11" y="2"/>
                    </a:moveTo>
                    <a:lnTo>
                      <a:pt x="5" y="0"/>
                    </a:lnTo>
                    <a:lnTo>
                      <a:pt x="3" y="0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11" y="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" name="Freeform 6"/>
              <p:cNvSpPr>
                <a:spLocks/>
              </p:cNvSpPr>
              <p:nvPr/>
            </p:nvSpPr>
            <p:spPr bwMode="auto">
              <a:xfrm>
                <a:off x="1552" y="1198"/>
                <a:ext cx="11" cy="3"/>
              </a:xfrm>
              <a:custGeom>
                <a:avLst/>
                <a:gdLst>
                  <a:gd name="T0" fmla="*/ 11 w 11"/>
                  <a:gd name="T1" fmla="*/ 3 h 3"/>
                  <a:gd name="T2" fmla="*/ 8 w 11"/>
                  <a:gd name="T3" fmla="*/ 0 h 3"/>
                  <a:gd name="T4" fmla="*/ 5 w 11"/>
                  <a:gd name="T5" fmla="*/ 0 h 3"/>
                  <a:gd name="T6" fmla="*/ 0 w 11"/>
                  <a:gd name="T7" fmla="*/ 0 h 3"/>
                  <a:gd name="T8" fmla="*/ 0 w 11"/>
                  <a:gd name="T9" fmla="*/ 3 h 3"/>
                  <a:gd name="T10" fmla="*/ 11 w 11"/>
                  <a:gd name="T11" fmla="*/ 3 h 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1"/>
                  <a:gd name="T19" fmla="*/ 0 h 3"/>
                  <a:gd name="T20" fmla="*/ 11 w 11"/>
                  <a:gd name="T21" fmla="*/ 3 h 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1" h="3">
                    <a:moveTo>
                      <a:pt x="11" y="3"/>
                    </a:moveTo>
                    <a:lnTo>
                      <a:pt x="8" y="0"/>
                    </a:lnTo>
                    <a:lnTo>
                      <a:pt x="5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11" y="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" name="Freeform 7"/>
              <p:cNvSpPr>
                <a:spLocks/>
              </p:cNvSpPr>
              <p:nvPr/>
            </p:nvSpPr>
            <p:spPr bwMode="auto">
              <a:xfrm>
                <a:off x="1541" y="1176"/>
                <a:ext cx="11" cy="5"/>
              </a:xfrm>
              <a:custGeom>
                <a:avLst/>
                <a:gdLst>
                  <a:gd name="T0" fmla="*/ 11 w 11"/>
                  <a:gd name="T1" fmla="*/ 5 h 5"/>
                  <a:gd name="T2" fmla="*/ 11 w 11"/>
                  <a:gd name="T3" fmla="*/ 2 h 5"/>
                  <a:gd name="T4" fmla="*/ 8 w 11"/>
                  <a:gd name="T5" fmla="*/ 0 h 5"/>
                  <a:gd name="T6" fmla="*/ 3 w 11"/>
                  <a:gd name="T7" fmla="*/ 2 h 5"/>
                  <a:gd name="T8" fmla="*/ 0 w 11"/>
                  <a:gd name="T9" fmla="*/ 3 h 5"/>
                  <a:gd name="T10" fmla="*/ 11 w 11"/>
                  <a:gd name="T11" fmla="*/ 5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1"/>
                  <a:gd name="T19" fmla="*/ 0 h 5"/>
                  <a:gd name="T20" fmla="*/ 11 w 11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1" h="5">
                    <a:moveTo>
                      <a:pt x="11" y="5"/>
                    </a:moveTo>
                    <a:lnTo>
                      <a:pt x="11" y="2"/>
                    </a:lnTo>
                    <a:lnTo>
                      <a:pt x="8" y="0"/>
                    </a:lnTo>
                    <a:lnTo>
                      <a:pt x="3" y="2"/>
                    </a:lnTo>
                    <a:lnTo>
                      <a:pt x="0" y="3"/>
                    </a:lnTo>
                    <a:lnTo>
                      <a:pt x="11" y="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" name="Freeform 8"/>
              <p:cNvSpPr>
                <a:spLocks/>
              </p:cNvSpPr>
              <p:nvPr/>
            </p:nvSpPr>
            <p:spPr bwMode="auto">
              <a:xfrm>
                <a:off x="5024" y="1205"/>
                <a:ext cx="11" cy="6"/>
              </a:xfrm>
              <a:custGeom>
                <a:avLst/>
                <a:gdLst>
                  <a:gd name="T0" fmla="*/ 11 w 11"/>
                  <a:gd name="T1" fmla="*/ 2 h 6"/>
                  <a:gd name="T2" fmla="*/ 8 w 11"/>
                  <a:gd name="T3" fmla="*/ 0 h 6"/>
                  <a:gd name="T4" fmla="*/ 3 w 11"/>
                  <a:gd name="T5" fmla="*/ 0 h 6"/>
                  <a:gd name="T6" fmla="*/ 0 w 11"/>
                  <a:gd name="T7" fmla="*/ 4 h 6"/>
                  <a:gd name="T8" fmla="*/ 0 w 11"/>
                  <a:gd name="T9" fmla="*/ 6 h 6"/>
                  <a:gd name="T10" fmla="*/ 11 w 11"/>
                  <a:gd name="T11" fmla="*/ 2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1"/>
                  <a:gd name="T19" fmla="*/ 0 h 6"/>
                  <a:gd name="T20" fmla="*/ 11 w 11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1" h="6">
                    <a:moveTo>
                      <a:pt x="11" y="2"/>
                    </a:moveTo>
                    <a:lnTo>
                      <a:pt x="8" y="0"/>
                    </a:lnTo>
                    <a:lnTo>
                      <a:pt x="3" y="0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11" y="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" name="Freeform 9"/>
              <p:cNvSpPr>
                <a:spLocks/>
              </p:cNvSpPr>
              <p:nvPr/>
            </p:nvSpPr>
            <p:spPr bwMode="auto">
              <a:xfrm>
                <a:off x="5008" y="1198"/>
                <a:ext cx="11" cy="3"/>
              </a:xfrm>
              <a:custGeom>
                <a:avLst/>
                <a:gdLst>
                  <a:gd name="T0" fmla="*/ 11 w 11"/>
                  <a:gd name="T1" fmla="*/ 3 h 3"/>
                  <a:gd name="T2" fmla="*/ 8 w 11"/>
                  <a:gd name="T3" fmla="*/ 0 h 3"/>
                  <a:gd name="T4" fmla="*/ 5 w 11"/>
                  <a:gd name="T5" fmla="*/ 0 h 3"/>
                  <a:gd name="T6" fmla="*/ 0 w 11"/>
                  <a:gd name="T7" fmla="*/ 0 h 3"/>
                  <a:gd name="T8" fmla="*/ 0 w 11"/>
                  <a:gd name="T9" fmla="*/ 3 h 3"/>
                  <a:gd name="T10" fmla="*/ 11 w 11"/>
                  <a:gd name="T11" fmla="*/ 3 h 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1"/>
                  <a:gd name="T19" fmla="*/ 0 h 3"/>
                  <a:gd name="T20" fmla="*/ 11 w 11"/>
                  <a:gd name="T21" fmla="*/ 3 h 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1" h="3">
                    <a:moveTo>
                      <a:pt x="11" y="3"/>
                    </a:moveTo>
                    <a:lnTo>
                      <a:pt x="8" y="0"/>
                    </a:lnTo>
                    <a:lnTo>
                      <a:pt x="5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11" y="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" name="Freeform 10"/>
              <p:cNvSpPr>
                <a:spLocks/>
              </p:cNvSpPr>
              <p:nvPr/>
            </p:nvSpPr>
            <p:spPr bwMode="auto">
              <a:xfrm>
                <a:off x="4997" y="1176"/>
                <a:ext cx="11" cy="5"/>
              </a:xfrm>
              <a:custGeom>
                <a:avLst/>
                <a:gdLst>
                  <a:gd name="T0" fmla="*/ 11 w 11"/>
                  <a:gd name="T1" fmla="*/ 5 h 5"/>
                  <a:gd name="T2" fmla="*/ 11 w 11"/>
                  <a:gd name="T3" fmla="*/ 2 h 5"/>
                  <a:gd name="T4" fmla="*/ 8 w 11"/>
                  <a:gd name="T5" fmla="*/ 0 h 5"/>
                  <a:gd name="T6" fmla="*/ 3 w 11"/>
                  <a:gd name="T7" fmla="*/ 2 h 5"/>
                  <a:gd name="T8" fmla="*/ 0 w 11"/>
                  <a:gd name="T9" fmla="*/ 3 h 5"/>
                  <a:gd name="T10" fmla="*/ 11 w 11"/>
                  <a:gd name="T11" fmla="*/ 5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1"/>
                  <a:gd name="T19" fmla="*/ 0 h 5"/>
                  <a:gd name="T20" fmla="*/ 11 w 11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1" h="5">
                    <a:moveTo>
                      <a:pt x="11" y="5"/>
                    </a:moveTo>
                    <a:lnTo>
                      <a:pt x="11" y="2"/>
                    </a:lnTo>
                    <a:lnTo>
                      <a:pt x="8" y="0"/>
                    </a:lnTo>
                    <a:lnTo>
                      <a:pt x="3" y="2"/>
                    </a:lnTo>
                    <a:lnTo>
                      <a:pt x="0" y="3"/>
                    </a:lnTo>
                    <a:lnTo>
                      <a:pt x="11" y="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" name="Freeform 11"/>
              <p:cNvSpPr>
                <a:spLocks/>
              </p:cNvSpPr>
              <p:nvPr/>
            </p:nvSpPr>
            <p:spPr bwMode="auto">
              <a:xfrm>
                <a:off x="3249" y="1200"/>
                <a:ext cx="8" cy="1"/>
              </a:xfrm>
              <a:custGeom>
                <a:avLst/>
                <a:gdLst>
                  <a:gd name="T0" fmla="*/ 8 w 8"/>
                  <a:gd name="T1" fmla="*/ 1 h 1"/>
                  <a:gd name="T2" fmla="*/ 5 w 8"/>
                  <a:gd name="T3" fmla="*/ 0 h 1"/>
                  <a:gd name="T4" fmla="*/ 2 w 8"/>
                  <a:gd name="T5" fmla="*/ 0 h 1"/>
                  <a:gd name="T6" fmla="*/ 0 w 8"/>
                  <a:gd name="T7" fmla="*/ 0 h 1"/>
                  <a:gd name="T8" fmla="*/ 0 w 8"/>
                  <a:gd name="T9" fmla="*/ 1 h 1"/>
                  <a:gd name="T10" fmla="*/ 8 w 8"/>
                  <a:gd name="T11" fmla="*/ 1 h 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8"/>
                  <a:gd name="T19" fmla="*/ 0 h 1"/>
                  <a:gd name="T20" fmla="*/ 8 w 8"/>
                  <a:gd name="T21" fmla="*/ 1 h 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8" h="1">
                    <a:moveTo>
                      <a:pt x="8" y="1"/>
                    </a:moveTo>
                    <a:lnTo>
                      <a:pt x="5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8" y="1"/>
                    </a:lnTo>
                    <a:close/>
                  </a:path>
                </a:pathLst>
              </a:custGeom>
              <a:solidFill>
                <a:srgbClr val="FFCC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" name="Freeform 12"/>
              <p:cNvSpPr>
                <a:spLocks/>
              </p:cNvSpPr>
              <p:nvPr/>
            </p:nvSpPr>
            <p:spPr bwMode="auto">
              <a:xfrm>
                <a:off x="1628" y="1178"/>
                <a:ext cx="5" cy="5"/>
              </a:xfrm>
              <a:custGeom>
                <a:avLst/>
                <a:gdLst>
                  <a:gd name="T0" fmla="*/ 5 w 5"/>
                  <a:gd name="T1" fmla="*/ 0 h 5"/>
                  <a:gd name="T2" fmla="*/ 2 w 5"/>
                  <a:gd name="T3" fmla="*/ 1 h 5"/>
                  <a:gd name="T4" fmla="*/ 0 w 5"/>
                  <a:gd name="T5" fmla="*/ 3 h 5"/>
                  <a:gd name="T6" fmla="*/ 2 w 5"/>
                  <a:gd name="T7" fmla="*/ 5 h 5"/>
                  <a:gd name="T8" fmla="*/ 5 w 5"/>
                  <a:gd name="T9" fmla="*/ 5 h 5"/>
                  <a:gd name="T10" fmla="*/ 5 w 5"/>
                  <a:gd name="T11" fmla="*/ 0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"/>
                  <a:gd name="T19" fmla="*/ 0 h 5"/>
                  <a:gd name="T20" fmla="*/ 5 w 5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" h="5">
                    <a:moveTo>
                      <a:pt x="5" y="0"/>
                    </a:moveTo>
                    <a:lnTo>
                      <a:pt x="2" y="1"/>
                    </a:lnTo>
                    <a:lnTo>
                      <a:pt x="0" y="3"/>
                    </a:lnTo>
                    <a:lnTo>
                      <a:pt x="2" y="5"/>
                    </a:lnTo>
                    <a:lnTo>
                      <a:pt x="5" y="5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CC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" name="Freeform 13"/>
              <p:cNvSpPr>
                <a:spLocks/>
              </p:cNvSpPr>
              <p:nvPr/>
            </p:nvSpPr>
            <p:spPr bwMode="auto">
              <a:xfrm>
                <a:off x="1633" y="1178"/>
                <a:ext cx="3310" cy="5"/>
              </a:xfrm>
              <a:custGeom>
                <a:avLst/>
                <a:gdLst>
                  <a:gd name="T0" fmla="*/ 3310 w 3310"/>
                  <a:gd name="T1" fmla="*/ 3 h 5"/>
                  <a:gd name="T2" fmla="*/ 3310 w 3310"/>
                  <a:gd name="T3" fmla="*/ 0 h 5"/>
                  <a:gd name="T4" fmla="*/ 0 w 3310"/>
                  <a:gd name="T5" fmla="*/ 0 h 5"/>
                  <a:gd name="T6" fmla="*/ 0 w 3310"/>
                  <a:gd name="T7" fmla="*/ 5 h 5"/>
                  <a:gd name="T8" fmla="*/ 3310 w 3310"/>
                  <a:gd name="T9" fmla="*/ 5 h 5"/>
                  <a:gd name="T10" fmla="*/ 3310 w 3310"/>
                  <a:gd name="T11" fmla="*/ 3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310"/>
                  <a:gd name="T19" fmla="*/ 0 h 5"/>
                  <a:gd name="T20" fmla="*/ 3310 w 3310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310" h="5">
                    <a:moveTo>
                      <a:pt x="3310" y="3"/>
                    </a:moveTo>
                    <a:lnTo>
                      <a:pt x="3310" y="0"/>
                    </a:lnTo>
                    <a:lnTo>
                      <a:pt x="0" y="0"/>
                    </a:lnTo>
                    <a:lnTo>
                      <a:pt x="0" y="5"/>
                    </a:lnTo>
                    <a:lnTo>
                      <a:pt x="3310" y="5"/>
                    </a:lnTo>
                    <a:lnTo>
                      <a:pt x="3310" y="3"/>
                    </a:lnTo>
                    <a:close/>
                  </a:path>
                </a:pathLst>
              </a:custGeom>
              <a:solidFill>
                <a:srgbClr val="FFCC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" name="Freeform 14"/>
              <p:cNvSpPr>
                <a:spLocks/>
              </p:cNvSpPr>
              <p:nvPr/>
            </p:nvSpPr>
            <p:spPr bwMode="auto">
              <a:xfrm>
                <a:off x="4943" y="1178"/>
                <a:ext cx="5" cy="5"/>
              </a:xfrm>
              <a:custGeom>
                <a:avLst/>
                <a:gdLst>
                  <a:gd name="T0" fmla="*/ 0 w 5"/>
                  <a:gd name="T1" fmla="*/ 5 h 5"/>
                  <a:gd name="T2" fmla="*/ 3 w 5"/>
                  <a:gd name="T3" fmla="*/ 5 h 5"/>
                  <a:gd name="T4" fmla="*/ 5 w 5"/>
                  <a:gd name="T5" fmla="*/ 3 h 5"/>
                  <a:gd name="T6" fmla="*/ 3 w 5"/>
                  <a:gd name="T7" fmla="*/ 1 h 5"/>
                  <a:gd name="T8" fmla="*/ 0 w 5"/>
                  <a:gd name="T9" fmla="*/ 0 h 5"/>
                  <a:gd name="T10" fmla="*/ 0 w 5"/>
                  <a:gd name="T11" fmla="*/ 5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"/>
                  <a:gd name="T19" fmla="*/ 0 h 5"/>
                  <a:gd name="T20" fmla="*/ 5 w 5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" h="5">
                    <a:moveTo>
                      <a:pt x="0" y="5"/>
                    </a:moveTo>
                    <a:lnTo>
                      <a:pt x="3" y="5"/>
                    </a:lnTo>
                    <a:lnTo>
                      <a:pt x="5" y="3"/>
                    </a:lnTo>
                    <a:lnTo>
                      <a:pt x="3" y="1"/>
                    </a:lnTo>
                    <a:lnTo>
                      <a:pt x="0" y="0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FFCC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" name="Freeform 15"/>
              <p:cNvSpPr>
                <a:spLocks/>
              </p:cNvSpPr>
              <p:nvPr/>
            </p:nvSpPr>
            <p:spPr bwMode="auto">
              <a:xfrm>
                <a:off x="1490" y="1132"/>
                <a:ext cx="3588" cy="192"/>
              </a:xfrm>
              <a:custGeom>
                <a:avLst/>
                <a:gdLst>
                  <a:gd name="T0" fmla="*/ 1843 w 3588"/>
                  <a:gd name="T1" fmla="*/ 192 h 192"/>
                  <a:gd name="T2" fmla="*/ 1843 w 3588"/>
                  <a:gd name="T3" fmla="*/ 77 h 192"/>
                  <a:gd name="T4" fmla="*/ 3475 w 3588"/>
                  <a:gd name="T5" fmla="*/ 77 h 192"/>
                  <a:gd name="T6" fmla="*/ 3485 w 3588"/>
                  <a:gd name="T7" fmla="*/ 77 h 192"/>
                  <a:gd name="T8" fmla="*/ 3499 w 3588"/>
                  <a:gd name="T9" fmla="*/ 75 h 192"/>
                  <a:gd name="T10" fmla="*/ 3512 w 3588"/>
                  <a:gd name="T11" fmla="*/ 75 h 192"/>
                  <a:gd name="T12" fmla="*/ 3523 w 3588"/>
                  <a:gd name="T13" fmla="*/ 73 h 192"/>
                  <a:gd name="T14" fmla="*/ 3537 w 3588"/>
                  <a:gd name="T15" fmla="*/ 71 h 192"/>
                  <a:gd name="T16" fmla="*/ 3547 w 3588"/>
                  <a:gd name="T17" fmla="*/ 69 h 192"/>
                  <a:gd name="T18" fmla="*/ 3558 w 3588"/>
                  <a:gd name="T19" fmla="*/ 66 h 192"/>
                  <a:gd name="T20" fmla="*/ 3566 w 3588"/>
                  <a:gd name="T21" fmla="*/ 62 h 192"/>
                  <a:gd name="T22" fmla="*/ 3575 w 3588"/>
                  <a:gd name="T23" fmla="*/ 58 h 192"/>
                  <a:gd name="T24" fmla="*/ 3580 w 3588"/>
                  <a:gd name="T25" fmla="*/ 53 h 192"/>
                  <a:gd name="T26" fmla="*/ 3585 w 3588"/>
                  <a:gd name="T27" fmla="*/ 47 h 192"/>
                  <a:gd name="T28" fmla="*/ 3588 w 3588"/>
                  <a:gd name="T29" fmla="*/ 40 h 192"/>
                  <a:gd name="T30" fmla="*/ 3588 w 3588"/>
                  <a:gd name="T31" fmla="*/ 31 h 192"/>
                  <a:gd name="T32" fmla="*/ 3588 w 3588"/>
                  <a:gd name="T33" fmla="*/ 22 h 192"/>
                  <a:gd name="T34" fmla="*/ 3583 w 3588"/>
                  <a:gd name="T35" fmla="*/ 11 h 192"/>
                  <a:gd name="T36" fmla="*/ 3575 w 3588"/>
                  <a:gd name="T37" fmla="*/ 0 h 192"/>
                  <a:gd name="T38" fmla="*/ 3572 w 3588"/>
                  <a:gd name="T39" fmla="*/ 20 h 192"/>
                  <a:gd name="T40" fmla="*/ 3564 w 3588"/>
                  <a:gd name="T41" fmla="*/ 35 h 192"/>
                  <a:gd name="T42" fmla="*/ 3553 w 3588"/>
                  <a:gd name="T43" fmla="*/ 42 h 192"/>
                  <a:gd name="T44" fmla="*/ 3539 w 3588"/>
                  <a:gd name="T45" fmla="*/ 46 h 192"/>
                  <a:gd name="T46" fmla="*/ 3520 w 3588"/>
                  <a:gd name="T47" fmla="*/ 46 h 192"/>
                  <a:gd name="T48" fmla="*/ 3504 w 3588"/>
                  <a:gd name="T49" fmla="*/ 44 h 192"/>
                  <a:gd name="T50" fmla="*/ 3488 w 3588"/>
                  <a:gd name="T51" fmla="*/ 40 h 192"/>
                  <a:gd name="T52" fmla="*/ 3472 w 3588"/>
                  <a:gd name="T53" fmla="*/ 40 h 192"/>
                  <a:gd name="T54" fmla="*/ 116 w 3588"/>
                  <a:gd name="T55" fmla="*/ 40 h 192"/>
                  <a:gd name="T56" fmla="*/ 102 w 3588"/>
                  <a:gd name="T57" fmla="*/ 40 h 192"/>
                  <a:gd name="T58" fmla="*/ 83 w 3588"/>
                  <a:gd name="T59" fmla="*/ 44 h 192"/>
                  <a:gd name="T60" fmla="*/ 67 w 3588"/>
                  <a:gd name="T61" fmla="*/ 46 h 192"/>
                  <a:gd name="T62" fmla="*/ 51 w 3588"/>
                  <a:gd name="T63" fmla="*/ 46 h 192"/>
                  <a:gd name="T64" fmla="*/ 35 w 3588"/>
                  <a:gd name="T65" fmla="*/ 42 h 192"/>
                  <a:gd name="T66" fmla="*/ 24 w 3588"/>
                  <a:gd name="T67" fmla="*/ 35 h 192"/>
                  <a:gd name="T68" fmla="*/ 16 w 3588"/>
                  <a:gd name="T69" fmla="*/ 20 h 192"/>
                  <a:gd name="T70" fmla="*/ 13 w 3588"/>
                  <a:gd name="T71" fmla="*/ 0 h 192"/>
                  <a:gd name="T72" fmla="*/ 5 w 3588"/>
                  <a:gd name="T73" fmla="*/ 11 h 192"/>
                  <a:gd name="T74" fmla="*/ 2 w 3588"/>
                  <a:gd name="T75" fmla="*/ 22 h 192"/>
                  <a:gd name="T76" fmla="*/ 0 w 3588"/>
                  <a:gd name="T77" fmla="*/ 31 h 192"/>
                  <a:gd name="T78" fmla="*/ 0 w 3588"/>
                  <a:gd name="T79" fmla="*/ 40 h 192"/>
                  <a:gd name="T80" fmla="*/ 2 w 3588"/>
                  <a:gd name="T81" fmla="*/ 47 h 192"/>
                  <a:gd name="T82" fmla="*/ 8 w 3588"/>
                  <a:gd name="T83" fmla="*/ 53 h 192"/>
                  <a:gd name="T84" fmla="*/ 13 w 3588"/>
                  <a:gd name="T85" fmla="*/ 58 h 192"/>
                  <a:gd name="T86" fmla="*/ 21 w 3588"/>
                  <a:gd name="T87" fmla="*/ 62 h 192"/>
                  <a:gd name="T88" fmla="*/ 29 w 3588"/>
                  <a:gd name="T89" fmla="*/ 66 h 192"/>
                  <a:gd name="T90" fmla="*/ 40 w 3588"/>
                  <a:gd name="T91" fmla="*/ 69 h 192"/>
                  <a:gd name="T92" fmla="*/ 54 w 3588"/>
                  <a:gd name="T93" fmla="*/ 71 h 192"/>
                  <a:gd name="T94" fmla="*/ 65 w 3588"/>
                  <a:gd name="T95" fmla="*/ 73 h 192"/>
                  <a:gd name="T96" fmla="*/ 78 w 3588"/>
                  <a:gd name="T97" fmla="*/ 75 h 192"/>
                  <a:gd name="T98" fmla="*/ 89 w 3588"/>
                  <a:gd name="T99" fmla="*/ 75 h 192"/>
                  <a:gd name="T100" fmla="*/ 102 w 3588"/>
                  <a:gd name="T101" fmla="*/ 77 h 192"/>
                  <a:gd name="T102" fmla="*/ 116 w 3588"/>
                  <a:gd name="T103" fmla="*/ 77 h 192"/>
                  <a:gd name="T104" fmla="*/ 1745 w 3588"/>
                  <a:gd name="T105" fmla="*/ 77 h 192"/>
                  <a:gd name="T106" fmla="*/ 1745 w 3588"/>
                  <a:gd name="T107" fmla="*/ 192 h 192"/>
                  <a:gd name="T108" fmla="*/ 1843 w 3588"/>
                  <a:gd name="T109" fmla="*/ 192 h 192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w 3588"/>
                  <a:gd name="T166" fmla="*/ 0 h 192"/>
                  <a:gd name="T167" fmla="*/ 3588 w 3588"/>
                  <a:gd name="T168" fmla="*/ 192 h 192"/>
                </a:gdLst>
                <a:ahLst/>
                <a:cxnLst>
                  <a:cxn ang="T110">
                    <a:pos x="T0" y="T1"/>
                  </a:cxn>
                  <a:cxn ang="T111">
                    <a:pos x="T2" y="T3"/>
                  </a:cxn>
                  <a:cxn ang="T112">
                    <a:pos x="T4" y="T5"/>
                  </a:cxn>
                  <a:cxn ang="T113">
                    <a:pos x="T6" y="T7"/>
                  </a:cxn>
                  <a:cxn ang="T114">
                    <a:pos x="T8" y="T9"/>
                  </a:cxn>
                  <a:cxn ang="T115">
                    <a:pos x="T10" y="T11"/>
                  </a:cxn>
                  <a:cxn ang="T116">
                    <a:pos x="T12" y="T13"/>
                  </a:cxn>
                  <a:cxn ang="T117">
                    <a:pos x="T14" y="T15"/>
                  </a:cxn>
                  <a:cxn ang="T118">
                    <a:pos x="T16" y="T17"/>
                  </a:cxn>
                  <a:cxn ang="T119">
                    <a:pos x="T18" y="T19"/>
                  </a:cxn>
                  <a:cxn ang="T120">
                    <a:pos x="T20" y="T21"/>
                  </a:cxn>
                  <a:cxn ang="T121">
                    <a:pos x="T22" y="T23"/>
                  </a:cxn>
                  <a:cxn ang="T122">
                    <a:pos x="T24" y="T25"/>
                  </a:cxn>
                  <a:cxn ang="T123">
                    <a:pos x="T26" y="T27"/>
                  </a:cxn>
                  <a:cxn ang="T124">
                    <a:pos x="T28" y="T29"/>
                  </a:cxn>
                  <a:cxn ang="T125">
                    <a:pos x="T30" y="T31"/>
                  </a:cxn>
                  <a:cxn ang="T126">
                    <a:pos x="T32" y="T33"/>
                  </a:cxn>
                  <a:cxn ang="T127">
                    <a:pos x="T34" y="T35"/>
                  </a:cxn>
                  <a:cxn ang="T128">
                    <a:pos x="T36" y="T37"/>
                  </a:cxn>
                  <a:cxn ang="T129">
                    <a:pos x="T38" y="T39"/>
                  </a:cxn>
                  <a:cxn ang="T130">
                    <a:pos x="T40" y="T41"/>
                  </a:cxn>
                  <a:cxn ang="T131">
                    <a:pos x="T42" y="T43"/>
                  </a:cxn>
                  <a:cxn ang="T132">
                    <a:pos x="T44" y="T45"/>
                  </a:cxn>
                  <a:cxn ang="T133">
                    <a:pos x="T46" y="T47"/>
                  </a:cxn>
                  <a:cxn ang="T134">
                    <a:pos x="T48" y="T49"/>
                  </a:cxn>
                  <a:cxn ang="T135">
                    <a:pos x="T50" y="T51"/>
                  </a:cxn>
                  <a:cxn ang="T136">
                    <a:pos x="T52" y="T53"/>
                  </a:cxn>
                  <a:cxn ang="T137">
                    <a:pos x="T54" y="T55"/>
                  </a:cxn>
                  <a:cxn ang="T138">
                    <a:pos x="T56" y="T57"/>
                  </a:cxn>
                  <a:cxn ang="T139">
                    <a:pos x="T58" y="T59"/>
                  </a:cxn>
                  <a:cxn ang="T140">
                    <a:pos x="T60" y="T61"/>
                  </a:cxn>
                  <a:cxn ang="T141">
                    <a:pos x="T62" y="T63"/>
                  </a:cxn>
                  <a:cxn ang="T142">
                    <a:pos x="T64" y="T65"/>
                  </a:cxn>
                  <a:cxn ang="T143">
                    <a:pos x="T66" y="T67"/>
                  </a:cxn>
                  <a:cxn ang="T144">
                    <a:pos x="T68" y="T69"/>
                  </a:cxn>
                  <a:cxn ang="T145">
                    <a:pos x="T70" y="T71"/>
                  </a:cxn>
                  <a:cxn ang="T146">
                    <a:pos x="T72" y="T73"/>
                  </a:cxn>
                  <a:cxn ang="T147">
                    <a:pos x="T74" y="T75"/>
                  </a:cxn>
                  <a:cxn ang="T148">
                    <a:pos x="T76" y="T77"/>
                  </a:cxn>
                  <a:cxn ang="T149">
                    <a:pos x="T78" y="T79"/>
                  </a:cxn>
                  <a:cxn ang="T150">
                    <a:pos x="T80" y="T81"/>
                  </a:cxn>
                  <a:cxn ang="T151">
                    <a:pos x="T82" y="T83"/>
                  </a:cxn>
                  <a:cxn ang="T152">
                    <a:pos x="T84" y="T85"/>
                  </a:cxn>
                  <a:cxn ang="T153">
                    <a:pos x="T86" y="T87"/>
                  </a:cxn>
                  <a:cxn ang="T154">
                    <a:pos x="T88" y="T89"/>
                  </a:cxn>
                  <a:cxn ang="T155">
                    <a:pos x="T90" y="T91"/>
                  </a:cxn>
                  <a:cxn ang="T156">
                    <a:pos x="T92" y="T93"/>
                  </a:cxn>
                  <a:cxn ang="T157">
                    <a:pos x="T94" y="T95"/>
                  </a:cxn>
                  <a:cxn ang="T158">
                    <a:pos x="T96" y="T97"/>
                  </a:cxn>
                  <a:cxn ang="T159">
                    <a:pos x="T98" y="T99"/>
                  </a:cxn>
                  <a:cxn ang="T160">
                    <a:pos x="T100" y="T101"/>
                  </a:cxn>
                  <a:cxn ang="T161">
                    <a:pos x="T102" y="T103"/>
                  </a:cxn>
                  <a:cxn ang="T162">
                    <a:pos x="T104" y="T105"/>
                  </a:cxn>
                  <a:cxn ang="T163">
                    <a:pos x="T106" y="T107"/>
                  </a:cxn>
                  <a:cxn ang="T164">
                    <a:pos x="T108" y="T109"/>
                  </a:cxn>
                </a:cxnLst>
                <a:rect l="T165" t="T166" r="T167" b="T168"/>
                <a:pathLst>
                  <a:path w="3588" h="192">
                    <a:moveTo>
                      <a:pt x="1843" y="192"/>
                    </a:moveTo>
                    <a:lnTo>
                      <a:pt x="1843" y="77"/>
                    </a:lnTo>
                    <a:lnTo>
                      <a:pt x="3475" y="77"/>
                    </a:lnTo>
                    <a:lnTo>
                      <a:pt x="3485" y="77"/>
                    </a:lnTo>
                    <a:lnTo>
                      <a:pt x="3499" y="75"/>
                    </a:lnTo>
                    <a:lnTo>
                      <a:pt x="3512" y="75"/>
                    </a:lnTo>
                    <a:lnTo>
                      <a:pt x="3523" y="73"/>
                    </a:lnTo>
                    <a:lnTo>
                      <a:pt x="3537" y="71"/>
                    </a:lnTo>
                    <a:lnTo>
                      <a:pt x="3547" y="69"/>
                    </a:lnTo>
                    <a:lnTo>
                      <a:pt x="3558" y="66"/>
                    </a:lnTo>
                    <a:lnTo>
                      <a:pt x="3566" y="62"/>
                    </a:lnTo>
                    <a:lnTo>
                      <a:pt x="3575" y="58"/>
                    </a:lnTo>
                    <a:lnTo>
                      <a:pt x="3580" y="53"/>
                    </a:lnTo>
                    <a:lnTo>
                      <a:pt x="3585" y="47"/>
                    </a:lnTo>
                    <a:lnTo>
                      <a:pt x="3588" y="40"/>
                    </a:lnTo>
                    <a:lnTo>
                      <a:pt x="3588" y="31"/>
                    </a:lnTo>
                    <a:lnTo>
                      <a:pt x="3588" y="22"/>
                    </a:lnTo>
                    <a:lnTo>
                      <a:pt x="3583" y="11"/>
                    </a:lnTo>
                    <a:lnTo>
                      <a:pt x="3575" y="0"/>
                    </a:lnTo>
                    <a:lnTo>
                      <a:pt x="3572" y="20"/>
                    </a:lnTo>
                    <a:lnTo>
                      <a:pt x="3564" y="35"/>
                    </a:lnTo>
                    <a:lnTo>
                      <a:pt x="3553" y="42"/>
                    </a:lnTo>
                    <a:lnTo>
                      <a:pt x="3539" y="46"/>
                    </a:lnTo>
                    <a:lnTo>
                      <a:pt x="3520" y="46"/>
                    </a:lnTo>
                    <a:lnTo>
                      <a:pt x="3504" y="44"/>
                    </a:lnTo>
                    <a:lnTo>
                      <a:pt x="3488" y="40"/>
                    </a:lnTo>
                    <a:lnTo>
                      <a:pt x="3472" y="40"/>
                    </a:lnTo>
                    <a:lnTo>
                      <a:pt x="116" y="40"/>
                    </a:lnTo>
                    <a:lnTo>
                      <a:pt x="102" y="40"/>
                    </a:lnTo>
                    <a:lnTo>
                      <a:pt x="83" y="44"/>
                    </a:lnTo>
                    <a:lnTo>
                      <a:pt x="67" y="46"/>
                    </a:lnTo>
                    <a:lnTo>
                      <a:pt x="51" y="46"/>
                    </a:lnTo>
                    <a:lnTo>
                      <a:pt x="35" y="42"/>
                    </a:lnTo>
                    <a:lnTo>
                      <a:pt x="24" y="35"/>
                    </a:lnTo>
                    <a:lnTo>
                      <a:pt x="16" y="20"/>
                    </a:lnTo>
                    <a:lnTo>
                      <a:pt x="13" y="0"/>
                    </a:lnTo>
                    <a:lnTo>
                      <a:pt x="5" y="11"/>
                    </a:lnTo>
                    <a:lnTo>
                      <a:pt x="2" y="22"/>
                    </a:lnTo>
                    <a:lnTo>
                      <a:pt x="0" y="31"/>
                    </a:lnTo>
                    <a:lnTo>
                      <a:pt x="0" y="40"/>
                    </a:lnTo>
                    <a:lnTo>
                      <a:pt x="2" y="47"/>
                    </a:lnTo>
                    <a:lnTo>
                      <a:pt x="8" y="53"/>
                    </a:lnTo>
                    <a:lnTo>
                      <a:pt x="13" y="58"/>
                    </a:lnTo>
                    <a:lnTo>
                      <a:pt x="21" y="62"/>
                    </a:lnTo>
                    <a:lnTo>
                      <a:pt x="29" y="66"/>
                    </a:lnTo>
                    <a:lnTo>
                      <a:pt x="40" y="69"/>
                    </a:lnTo>
                    <a:lnTo>
                      <a:pt x="54" y="71"/>
                    </a:lnTo>
                    <a:lnTo>
                      <a:pt x="65" y="73"/>
                    </a:lnTo>
                    <a:lnTo>
                      <a:pt x="78" y="75"/>
                    </a:lnTo>
                    <a:lnTo>
                      <a:pt x="89" y="75"/>
                    </a:lnTo>
                    <a:lnTo>
                      <a:pt x="102" y="77"/>
                    </a:lnTo>
                    <a:lnTo>
                      <a:pt x="116" y="77"/>
                    </a:lnTo>
                    <a:lnTo>
                      <a:pt x="1745" y="77"/>
                    </a:lnTo>
                    <a:lnTo>
                      <a:pt x="1745" y="192"/>
                    </a:lnTo>
                    <a:lnTo>
                      <a:pt x="1843" y="192"/>
                    </a:lnTo>
                    <a:close/>
                  </a:path>
                </a:pathLst>
              </a:custGeom>
              <a:noFill/>
              <a:ln w="793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</p:grpSp>
      <p:sp>
        <p:nvSpPr>
          <p:cNvPr id="22" name="Line 62"/>
          <p:cNvSpPr>
            <a:spLocks noChangeShapeType="1"/>
          </p:cNvSpPr>
          <p:nvPr/>
        </p:nvSpPr>
        <p:spPr bwMode="auto">
          <a:xfrm>
            <a:off x="2214563" y="3074988"/>
            <a:ext cx="0" cy="1227137"/>
          </a:xfrm>
          <a:prstGeom prst="line">
            <a:avLst/>
          </a:prstGeom>
          <a:noFill/>
          <a:ln w="17526">
            <a:solidFill>
              <a:schemeClr val="accent2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3" name="Line 63"/>
          <p:cNvSpPr>
            <a:spLocks noChangeShapeType="1"/>
          </p:cNvSpPr>
          <p:nvPr/>
        </p:nvSpPr>
        <p:spPr bwMode="auto">
          <a:xfrm flipH="1">
            <a:off x="7013575" y="1646238"/>
            <a:ext cx="0" cy="1317625"/>
          </a:xfrm>
          <a:prstGeom prst="line">
            <a:avLst/>
          </a:prstGeom>
          <a:noFill/>
          <a:ln w="17526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4" name="Freeform 20"/>
          <p:cNvSpPr>
            <a:spLocks/>
          </p:cNvSpPr>
          <p:nvPr/>
        </p:nvSpPr>
        <p:spPr bwMode="auto">
          <a:xfrm>
            <a:off x="1141413" y="3051175"/>
            <a:ext cx="1082675" cy="2255838"/>
          </a:xfrm>
          <a:custGeom>
            <a:avLst/>
            <a:gdLst>
              <a:gd name="T0" fmla="*/ 2147483647 w 767"/>
              <a:gd name="T1" fmla="*/ 0 h 1421"/>
              <a:gd name="T2" fmla="*/ 2147483647 w 767"/>
              <a:gd name="T3" fmla="*/ 0 h 1421"/>
              <a:gd name="T4" fmla="*/ 0 w 767"/>
              <a:gd name="T5" fmla="*/ 2147483647 h 1421"/>
              <a:gd name="T6" fmla="*/ 2147483647 w 767"/>
              <a:gd name="T7" fmla="*/ 2147483647 h 1421"/>
              <a:gd name="T8" fmla="*/ 2147483647 w 767"/>
              <a:gd name="T9" fmla="*/ 2147483647 h 1421"/>
              <a:gd name="T10" fmla="*/ 2147483647 w 767"/>
              <a:gd name="T11" fmla="*/ 0 h 142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767"/>
              <a:gd name="T19" fmla="*/ 0 h 1421"/>
              <a:gd name="T20" fmla="*/ 767 w 767"/>
              <a:gd name="T21" fmla="*/ 1421 h 1421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767" h="1421">
                <a:moveTo>
                  <a:pt x="761" y="0"/>
                </a:moveTo>
                <a:lnTo>
                  <a:pt x="756" y="0"/>
                </a:lnTo>
                <a:lnTo>
                  <a:pt x="0" y="1419"/>
                </a:lnTo>
                <a:lnTo>
                  <a:pt x="10" y="1421"/>
                </a:lnTo>
                <a:lnTo>
                  <a:pt x="767" y="2"/>
                </a:lnTo>
                <a:lnTo>
                  <a:pt x="761" y="0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5" name="Freeform 17"/>
          <p:cNvSpPr>
            <a:spLocks/>
          </p:cNvSpPr>
          <p:nvPr/>
        </p:nvSpPr>
        <p:spPr bwMode="auto">
          <a:xfrm>
            <a:off x="2246313" y="3095625"/>
            <a:ext cx="1160462" cy="2214563"/>
          </a:xfrm>
          <a:custGeom>
            <a:avLst/>
            <a:gdLst>
              <a:gd name="T0" fmla="*/ 2147483647 w 822"/>
              <a:gd name="T1" fmla="*/ 2147483647 h 1395"/>
              <a:gd name="T2" fmla="*/ 0 w 822"/>
              <a:gd name="T3" fmla="*/ 2147483647 h 1395"/>
              <a:gd name="T4" fmla="*/ 2147483647 w 822"/>
              <a:gd name="T5" fmla="*/ 2147483647 h 1395"/>
              <a:gd name="T6" fmla="*/ 2147483647 w 822"/>
              <a:gd name="T7" fmla="*/ 2147483647 h 1395"/>
              <a:gd name="T8" fmla="*/ 2147483647 w 822"/>
              <a:gd name="T9" fmla="*/ 0 h 1395"/>
              <a:gd name="T10" fmla="*/ 2147483647 w 822"/>
              <a:gd name="T11" fmla="*/ 2147483647 h 1395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822"/>
              <a:gd name="T19" fmla="*/ 0 h 1395"/>
              <a:gd name="T20" fmla="*/ 822 w 822"/>
              <a:gd name="T21" fmla="*/ 1395 h 1395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822" h="1395">
                <a:moveTo>
                  <a:pt x="5" y="2"/>
                </a:moveTo>
                <a:lnTo>
                  <a:pt x="0" y="4"/>
                </a:lnTo>
                <a:lnTo>
                  <a:pt x="811" y="1395"/>
                </a:lnTo>
                <a:lnTo>
                  <a:pt x="822" y="1391"/>
                </a:lnTo>
                <a:lnTo>
                  <a:pt x="11" y="0"/>
                </a:lnTo>
                <a:lnTo>
                  <a:pt x="5" y="2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6" name="Freeform 25"/>
          <p:cNvSpPr>
            <a:spLocks/>
          </p:cNvSpPr>
          <p:nvPr/>
        </p:nvSpPr>
        <p:spPr bwMode="auto">
          <a:xfrm>
            <a:off x="5915025" y="1603375"/>
            <a:ext cx="1084263" cy="2255838"/>
          </a:xfrm>
          <a:custGeom>
            <a:avLst/>
            <a:gdLst>
              <a:gd name="T0" fmla="*/ 2147483647 w 768"/>
              <a:gd name="T1" fmla="*/ 0 h 1421"/>
              <a:gd name="T2" fmla="*/ 2147483647 w 768"/>
              <a:gd name="T3" fmla="*/ 0 h 1421"/>
              <a:gd name="T4" fmla="*/ 0 w 768"/>
              <a:gd name="T5" fmla="*/ 2147483647 h 1421"/>
              <a:gd name="T6" fmla="*/ 2147483647 w 768"/>
              <a:gd name="T7" fmla="*/ 2147483647 h 1421"/>
              <a:gd name="T8" fmla="*/ 2147483647 w 768"/>
              <a:gd name="T9" fmla="*/ 2147483647 h 1421"/>
              <a:gd name="T10" fmla="*/ 2147483647 w 768"/>
              <a:gd name="T11" fmla="*/ 0 h 142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768"/>
              <a:gd name="T19" fmla="*/ 0 h 1421"/>
              <a:gd name="T20" fmla="*/ 768 w 768"/>
              <a:gd name="T21" fmla="*/ 1421 h 1421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768" h="1421">
                <a:moveTo>
                  <a:pt x="762" y="0"/>
                </a:moveTo>
                <a:lnTo>
                  <a:pt x="757" y="0"/>
                </a:lnTo>
                <a:lnTo>
                  <a:pt x="0" y="1419"/>
                </a:lnTo>
                <a:lnTo>
                  <a:pt x="11" y="1421"/>
                </a:lnTo>
                <a:lnTo>
                  <a:pt x="768" y="2"/>
                </a:lnTo>
                <a:lnTo>
                  <a:pt x="762" y="0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7" name="Freeform 22"/>
          <p:cNvSpPr>
            <a:spLocks/>
          </p:cNvSpPr>
          <p:nvPr/>
        </p:nvSpPr>
        <p:spPr bwMode="auto">
          <a:xfrm>
            <a:off x="7021513" y="1647825"/>
            <a:ext cx="1162050" cy="2214563"/>
          </a:xfrm>
          <a:custGeom>
            <a:avLst/>
            <a:gdLst>
              <a:gd name="T0" fmla="*/ 2147483647 w 824"/>
              <a:gd name="T1" fmla="*/ 2147483647 h 1395"/>
              <a:gd name="T2" fmla="*/ 0 w 824"/>
              <a:gd name="T3" fmla="*/ 2147483647 h 1395"/>
              <a:gd name="T4" fmla="*/ 2147483647 w 824"/>
              <a:gd name="T5" fmla="*/ 2147483647 h 1395"/>
              <a:gd name="T6" fmla="*/ 2147483647 w 824"/>
              <a:gd name="T7" fmla="*/ 2147483647 h 1395"/>
              <a:gd name="T8" fmla="*/ 2147483647 w 824"/>
              <a:gd name="T9" fmla="*/ 0 h 1395"/>
              <a:gd name="T10" fmla="*/ 2147483647 w 824"/>
              <a:gd name="T11" fmla="*/ 2147483647 h 1395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824"/>
              <a:gd name="T19" fmla="*/ 0 h 1395"/>
              <a:gd name="T20" fmla="*/ 824 w 824"/>
              <a:gd name="T21" fmla="*/ 1395 h 1395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824" h="1395">
                <a:moveTo>
                  <a:pt x="5" y="2"/>
                </a:moveTo>
                <a:lnTo>
                  <a:pt x="0" y="4"/>
                </a:lnTo>
                <a:lnTo>
                  <a:pt x="811" y="1395"/>
                </a:lnTo>
                <a:lnTo>
                  <a:pt x="824" y="1391"/>
                </a:lnTo>
                <a:lnTo>
                  <a:pt x="11" y="0"/>
                </a:lnTo>
                <a:lnTo>
                  <a:pt x="5" y="2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8" name="Freeform 30"/>
          <p:cNvSpPr>
            <a:spLocks/>
          </p:cNvSpPr>
          <p:nvPr/>
        </p:nvSpPr>
        <p:spPr bwMode="auto">
          <a:xfrm>
            <a:off x="6010275" y="3946525"/>
            <a:ext cx="2085975" cy="11113"/>
          </a:xfrm>
          <a:custGeom>
            <a:avLst/>
            <a:gdLst>
              <a:gd name="T0" fmla="*/ 0 w 1478"/>
              <a:gd name="T1" fmla="*/ 2147483647 h 7"/>
              <a:gd name="T2" fmla="*/ 2147483647 w 1478"/>
              <a:gd name="T3" fmla="*/ 2147483647 h 7"/>
              <a:gd name="T4" fmla="*/ 2147483647 w 1478"/>
              <a:gd name="T5" fmla="*/ 2147483647 h 7"/>
              <a:gd name="T6" fmla="*/ 2147483647 w 1478"/>
              <a:gd name="T7" fmla="*/ 0 h 7"/>
              <a:gd name="T8" fmla="*/ 2147483647 w 1478"/>
              <a:gd name="T9" fmla="*/ 0 h 7"/>
              <a:gd name="T10" fmla="*/ 2147483647 w 1478"/>
              <a:gd name="T11" fmla="*/ 0 h 7"/>
              <a:gd name="T12" fmla="*/ 2147483647 w 1478"/>
              <a:gd name="T13" fmla="*/ 0 h 7"/>
              <a:gd name="T14" fmla="*/ 0 w 1478"/>
              <a:gd name="T15" fmla="*/ 0 h 7"/>
              <a:gd name="T16" fmla="*/ 0 w 1478"/>
              <a:gd name="T17" fmla="*/ 2147483647 h 7"/>
              <a:gd name="T18" fmla="*/ 0 w 1478"/>
              <a:gd name="T19" fmla="*/ 2147483647 h 7"/>
              <a:gd name="T20" fmla="*/ 2147483647 w 1478"/>
              <a:gd name="T21" fmla="*/ 2147483647 h 7"/>
              <a:gd name="T22" fmla="*/ 0 w 1478"/>
              <a:gd name="T23" fmla="*/ 2147483647 h 7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1478"/>
              <a:gd name="T37" fmla="*/ 0 h 7"/>
              <a:gd name="T38" fmla="*/ 1478 w 1478"/>
              <a:gd name="T39" fmla="*/ 7 h 7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1478" h="7">
                <a:moveTo>
                  <a:pt x="0" y="6"/>
                </a:moveTo>
                <a:lnTo>
                  <a:pt x="5" y="7"/>
                </a:lnTo>
                <a:lnTo>
                  <a:pt x="1478" y="7"/>
                </a:lnTo>
                <a:lnTo>
                  <a:pt x="1478" y="0"/>
                </a:lnTo>
                <a:lnTo>
                  <a:pt x="5" y="0"/>
                </a:lnTo>
                <a:lnTo>
                  <a:pt x="8" y="0"/>
                </a:lnTo>
                <a:lnTo>
                  <a:pt x="5" y="0"/>
                </a:lnTo>
                <a:lnTo>
                  <a:pt x="0" y="0"/>
                </a:lnTo>
                <a:lnTo>
                  <a:pt x="0" y="4"/>
                </a:lnTo>
                <a:lnTo>
                  <a:pt x="0" y="6"/>
                </a:lnTo>
                <a:lnTo>
                  <a:pt x="5" y="7"/>
                </a:lnTo>
                <a:lnTo>
                  <a:pt x="0" y="6"/>
                </a:lnTo>
                <a:close/>
              </a:path>
            </a:pathLst>
          </a:custGeom>
          <a:solidFill>
            <a:srgbClr val="FFCC00"/>
          </a:solidFill>
          <a:ln w="9525">
            <a:solidFill>
              <a:srgbClr val="DC88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9" name="Rectangle 57"/>
          <p:cNvSpPr>
            <a:spLocks noChangeArrowheads="1"/>
          </p:cNvSpPr>
          <p:nvPr/>
        </p:nvSpPr>
        <p:spPr bwMode="auto">
          <a:xfrm>
            <a:off x="5661025" y="2982913"/>
            <a:ext cx="2619375" cy="933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7784" tIns="39686" rIns="77784" bIns="39686">
            <a:spAutoFit/>
          </a:bodyPr>
          <a:lstStyle/>
          <a:p>
            <a:pPr algn="ctr" defTabSz="661988"/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Енергија</a:t>
            </a:r>
          </a:p>
          <a:p>
            <a:pPr algn="ctr" defTabSz="661988"/>
            <a:r>
              <a:rPr lang="sr-Cyrl-CS" sz="2800" b="1" dirty="0">
                <a:latin typeface="Times New Roman" pitchFamily="18" charset="0"/>
                <a:cs typeface="Times New Roman" pitchFamily="18" charset="0"/>
              </a:rPr>
              <a:t>Утрошак</a:t>
            </a:r>
            <a:endParaRPr lang="en-US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Rectangle 56"/>
          <p:cNvSpPr>
            <a:spLocks noChangeArrowheads="1"/>
          </p:cNvSpPr>
          <p:nvPr/>
        </p:nvSpPr>
        <p:spPr bwMode="auto">
          <a:xfrm>
            <a:off x="1165225" y="4430713"/>
            <a:ext cx="1808163" cy="933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7784" tIns="39686" rIns="77784" bIns="39686">
            <a:spAutoFit/>
          </a:bodyPr>
          <a:lstStyle/>
          <a:p>
            <a:pPr algn="ctr" defTabSz="661988"/>
            <a:r>
              <a:rPr lang="sr-Cyrl-CS" sz="2800" b="1">
                <a:latin typeface="Times New Roman" pitchFamily="18" charset="0"/>
                <a:cs typeface="Times New Roman" pitchFamily="18" charset="0"/>
              </a:rPr>
              <a:t>Енергија </a:t>
            </a:r>
          </a:p>
          <a:p>
            <a:pPr algn="ctr" defTabSz="661988"/>
            <a:r>
              <a:rPr lang="sr-Cyrl-CS" sz="2800" b="1">
                <a:latin typeface="Times New Roman" pitchFamily="18" charset="0"/>
                <a:cs typeface="Times New Roman" pitchFamily="18" charset="0"/>
              </a:rPr>
              <a:t>Унос</a:t>
            </a:r>
            <a:endParaRPr lang="en-US" sz="28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Freeform 44"/>
          <p:cNvSpPr>
            <a:spLocks/>
          </p:cNvSpPr>
          <p:nvPr/>
        </p:nvSpPr>
        <p:spPr bwMode="auto">
          <a:xfrm>
            <a:off x="1187624" y="5301207"/>
            <a:ext cx="2160240" cy="45719"/>
          </a:xfrm>
          <a:custGeom>
            <a:avLst/>
            <a:gdLst>
              <a:gd name="T0" fmla="*/ 2147483647 w 1068"/>
              <a:gd name="T1" fmla="*/ 0 h 8"/>
              <a:gd name="T2" fmla="*/ 2147483647 w 1068"/>
              <a:gd name="T3" fmla="*/ 2147483647 h 8"/>
              <a:gd name="T4" fmla="*/ 2147483647 w 1068"/>
              <a:gd name="T5" fmla="*/ 2147483647 h 8"/>
              <a:gd name="T6" fmla="*/ 2147483647 w 1068"/>
              <a:gd name="T7" fmla="*/ 0 h 8"/>
              <a:gd name="T8" fmla="*/ 2147483647 w 1068"/>
              <a:gd name="T9" fmla="*/ 0 h 8"/>
              <a:gd name="T10" fmla="*/ 2147483647 w 1068"/>
              <a:gd name="T11" fmla="*/ 2147483647 h 8"/>
              <a:gd name="T12" fmla="*/ 2147483647 w 1068"/>
              <a:gd name="T13" fmla="*/ 0 h 8"/>
              <a:gd name="T14" fmla="*/ 2147483647 w 1068"/>
              <a:gd name="T15" fmla="*/ 0 h 8"/>
              <a:gd name="T16" fmla="*/ 0 w 1068"/>
              <a:gd name="T17" fmla="*/ 2147483647 h 8"/>
              <a:gd name="T18" fmla="*/ 2147483647 w 1068"/>
              <a:gd name="T19" fmla="*/ 2147483647 h 8"/>
              <a:gd name="T20" fmla="*/ 2147483647 w 1068"/>
              <a:gd name="T21" fmla="*/ 2147483647 h 8"/>
              <a:gd name="T22" fmla="*/ 2147483647 w 1068"/>
              <a:gd name="T23" fmla="*/ 0 h 8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1068"/>
              <a:gd name="T37" fmla="*/ 0 h 8"/>
              <a:gd name="T38" fmla="*/ 1068 w 1068"/>
              <a:gd name="T39" fmla="*/ 8 h 8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1068" h="8">
                <a:moveTo>
                  <a:pt x="6" y="0"/>
                </a:moveTo>
                <a:lnTo>
                  <a:pt x="6" y="8"/>
                </a:lnTo>
                <a:lnTo>
                  <a:pt x="1068" y="8"/>
                </a:lnTo>
                <a:lnTo>
                  <a:pt x="1068" y="0"/>
                </a:lnTo>
                <a:lnTo>
                  <a:pt x="6" y="0"/>
                </a:lnTo>
                <a:lnTo>
                  <a:pt x="6" y="8"/>
                </a:lnTo>
                <a:lnTo>
                  <a:pt x="6" y="0"/>
                </a:lnTo>
                <a:lnTo>
                  <a:pt x="3" y="0"/>
                </a:lnTo>
                <a:lnTo>
                  <a:pt x="0" y="4"/>
                </a:lnTo>
                <a:lnTo>
                  <a:pt x="3" y="6"/>
                </a:lnTo>
                <a:lnTo>
                  <a:pt x="6" y="8"/>
                </a:lnTo>
                <a:lnTo>
                  <a:pt x="6" y="0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2" name="TextBox 31"/>
          <p:cNvSpPr txBox="1"/>
          <p:nvPr/>
        </p:nvSpPr>
        <p:spPr>
          <a:xfrm>
            <a:off x="3995936" y="5733256"/>
            <a:ext cx="143411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r-Cyrl-RS" sz="2400" dirty="0">
                <a:latin typeface="Times New Roman" pitchFamily="18" charset="0"/>
                <a:cs typeface="Times New Roman" pitchFamily="18" charset="0"/>
              </a:rPr>
              <a:t>Генетика 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395536" y="5373216"/>
            <a:ext cx="300608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2813"/>
            <a:r>
              <a:rPr lang="sr-Cyrl-CS" sz="2400" dirty="0">
                <a:latin typeface="Times New Roman" pitchFamily="18" charset="0"/>
                <a:cs typeface="Times New Roman" pitchFamily="18" charset="0"/>
              </a:rPr>
              <a:t>Масна, </a:t>
            </a:r>
          </a:p>
          <a:p>
            <a:pPr algn="ctr" defTabSz="912813"/>
            <a:r>
              <a:rPr lang="sr-Cyrl-CS" sz="2400" dirty="0">
                <a:latin typeface="Times New Roman" pitchFamily="18" charset="0"/>
                <a:cs typeface="Times New Roman" pitchFamily="18" charset="0"/>
              </a:rPr>
              <a:t>Високо-калоријска </a:t>
            </a:r>
          </a:p>
          <a:p>
            <a:pPr algn="ctr" defTabSz="912813"/>
            <a:r>
              <a:rPr lang="sr-Cyrl-CS" sz="2400" dirty="0">
                <a:latin typeface="Times New Roman" pitchFamily="18" charset="0"/>
                <a:cs typeface="Times New Roman" pitchFamily="18" charset="0"/>
              </a:rPr>
              <a:t>храна</a:t>
            </a:r>
            <a:endParaRPr lang="en-US" sz="2400" dirty="0"/>
          </a:p>
        </p:txBody>
      </p:sp>
      <p:sp>
        <p:nvSpPr>
          <p:cNvPr id="34" name="Rectangle 33"/>
          <p:cNvSpPr/>
          <p:nvPr/>
        </p:nvSpPr>
        <p:spPr>
          <a:xfrm>
            <a:off x="5796136" y="4077072"/>
            <a:ext cx="244827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2813"/>
            <a:r>
              <a:rPr lang="sr-Latn-CS" sz="2800" dirty="0"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sr-Cyrl-CS" sz="2800" dirty="0">
                <a:latin typeface="Times New Roman" pitchFamily="18" charset="0"/>
                <a:cs typeface="Times New Roman" pitchFamily="18" charset="0"/>
              </a:rPr>
              <a:t>Седећи” </a:t>
            </a:r>
          </a:p>
          <a:p>
            <a:pPr algn="ctr" defTabSz="912813"/>
            <a:r>
              <a:rPr lang="sr-Cyrl-CS" sz="2800" dirty="0">
                <a:latin typeface="Times New Roman" pitchFamily="18" charset="0"/>
                <a:cs typeface="Times New Roman" pitchFamily="18" charset="0"/>
              </a:rPr>
              <a:t>животни стил</a:t>
            </a:r>
          </a:p>
        </p:txBody>
      </p:sp>
      <p:pic>
        <p:nvPicPr>
          <p:cNvPr id="35" name="Picture 5" descr="you gonna finish tha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1772816"/>
            <a:ext cx="5734050" cy="3116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ADF3D4C-06BC-440D-8DD1-0D17629A20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A63305-6B3C-4A16-914F-F676B8DC6FB1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spect">
  <a:themeElements>
    <a:clrScheme name="Aspect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Aspect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A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1385</TotalTime>
  <Words>1670</Words>
  <Application>Microsoft Office PowerPoint</Application>
  <PresentationFormat>On-screen Show (4:3)</PresentationFormat>
  <Paragraphs>379</Paragraphs>
  <Slides>47</Slides>
  <Notes>6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3</vt:i4>
      </vt:variant>
      <vt:variant>
        <vt:lpstr>Slide Titles</vt:lpstr>
      </vt:variant>
      <vt:variant>
        <vt:i4>47</vt:i4>
      </vt:variant>
    </vt:vector>
  </HeadingPairs>
  <TitlesOfParts>
    <vt:vector size="57" baseType="lpstr">
      <vt:lpstr>Calibri</vt:lpstr>
      <vt:lpstr>Monotype Sorts</vt:lpstr>
      <vt:lpstr>Times New Roman</vt:lpstr>
      <vt:lpstr>Verdana</vt:lpstr>
      <vt:lpstr>Wingdings</vt:lpstr>
      <vt:lpstr>Wingdings 2</vt:lpstr>
      <vt:lpstr>Aspect</vt:lpstr>
      <vt:lpstr>Slide</vt:lpstr>
      <vt:lpstr>Photo Editor Photo</vt:lpstr>
      <vt:lpstr>PhotoImpact</vt:lpstr>
      <vt:lpstr>Фармацеутска технологија 2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Непрописно чишћење</vt:lpstr>
      <vt:lpstr>Прописно чишћење</vt:lpstr>
      <vt:lpstr>PowerPoint Presentation</vt:lpstr>
      <vt:lpstr>Трансфер компоненти гравитацијом</vt:lpstr>
      <vt:lpstr>Аутоматизована израда</vt:lpstr>
    </vt:vector>
  </TitlesOfParts>
  <Company>Co &amp; Ltd. OEM Windows XP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System ® SP2</dc:creator>
  <cp:lastModifiedBy>Maca</cp:lastModifiedBy>
  <cp:revision>156</cp:revision>
  <dcterms:created xsi:type="dcterms:W3CDTF">2017-10-25T10:21:43Z</dcterms:created>
  <dcterms:modified xsi:type="dcterms:W3CDTF">2020-03-09T09:55:26Z</dcterms:modified>
</cp:coreProperties>
</file>